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0" r:id="rId15"/>
    <p:sldId id="271" r:id="rId16"/>
    <p:sldId id="272" r:id="rId17"/>
    <p:sldId id="276" r:id="rId18"/>
    <p:sldId id="273" r:id="rId19"/>
    <p:sldId id="277" r:id="rId20"/>
    <p:sldId id="274" r:id="rId21"/>
    <p:sldId id="275"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73"/>
  </p:normalViewPr>
  <p:slideViewPr>
    <p:cSldViewPr snapToGrid="0" snapToObjects="1">
      <p:cViewPr varScale="1">
        <p:scale>
          <a:sx n="107" d="100"/>
          <a:sy n="107" d="100"/>
        </p:scale>
        <p:origin x="73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2.jpeg>
</file>

<file path=ppt/media/image3.png>
</file>

<file path=ppt/media/image4.png>
</file>

<file path=ppt/media/image5.png>
</file>

<file path=ppt/media/image6.png>
</file>

<file path=ppt/media/image7.png>
</file>

<file path=ppt/media/image7.tiff>
</file>

<file path=ppt/media/image8.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58A9AF-FB0B-D646-A64C-18A2BCFAD0EB}" type="datetimeFigureOut">
              <a:rPr lang="en-US" smtClean="0"/>
              <a:t>3/12/19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06801C-2CAF-5644-8863-F58CF2032D6D}" type="slidenum">
              <a:rPr lang="en-US" smtClean="0"/>
              <a:t>‹#›</a:t>
            </a:fld>
            <a:endParaRPr lang="en-US"/>
          </a:p>
        </p:txBody>
      </p:sp>
    </p:spTree>
    <p:extLst>
      <p:ext uri="{BB962C8B-B14F-4D97-AF65-F5344CB8AC3E}">
        <p14:creationId xmlns:p14="http://schemas.microsoft.com/office/powerpoint/2010/main" val="7047217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3/12/19</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3/12/19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647F38-B617-4D2F-AE0A-013F0C4D2C57}" type="datetimeFigureOut">
              <a:rPr lang="en-US" dirty="0"/>
              <a:t>3/12/19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7799C9-84D9-46D2-A11E-BCF8A720529D}"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3/12/19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3/12/19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3/12/19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3/12/19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3/12/19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3/12/19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3/12/19</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Meta-analysis methods</a:t>
            </a:r>
          </a:p>
        </p:txBody>
      </p:sp>
      <p:sp>
        <p:nvSpPr>
          <p:cNvPr id="3" name="Subtitle 2"/>
          <p:cNvSpPr>
            <a:spLocks noGrp="1"/>
          </p:cNvSpPr>
          <p:nvPr>
            <p:ph type="subTitle" idx="1"/>
          </p:nvPr>
        </p:nvSpPr>
        <p:spPr/>
        <p:txBody>
          <a:bodyPr/>
          <a:lstStyle/>
          <a:p>
            <a:r>
              <a:rPr lang="en-US" dirty="0"/>
              <a:t>For genome-wide association studies and beyond</a:t>
            </a:r>
          </a:p>
          <a:p>
            <a:endParaRPr lang="en-US" dirty="0"/>
          </a:p>
        </p:txBody>
      </p:sp>
    </p:spTree>
    <p:extLst>
      <p:ext uri="{BB962C8B-B14F-4D97-AF65-F5344CB8AC3E}">
        <p14:creationId xmlns:p14="http://schemas.microsoft.com/office/powerpoint/2010/main" val="14915461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 values</a:t>
            </a:r>
          </a:p>
        </p:txBody>
      </p:sp>
      <p:sp>
        <p:nvSpPr>
          <p:cNvPr id="3" name="Content Placeholder 2"/>
          <p:cNvSpPr>
            <a:spLocks noGrp="1"/>
          </p:cNvSpPr>
          <p:nvPr>
            <p:ph idx="1"/>
          </p:nvPr>
        </p:nvSpPr>
        <p:spPr/>
        <p:txBody>
          <a:bodyPr/>
          <a:lstStyle/>
          <a:p>
            <a:pPr marL="0" indent="0">
              <a:buNone/>
            </a:pPr>
            <a:r>
              <a:rPr lang="el-GR" dirty="0"/>
              <a:t>Η </a:t>
            </a:r>
            <a:r>
              <a:rPr lang="el-GR" dirty="0" err="1"/>
              <a:t>μεθοδος</a:t>
            </a:r>
            <a:r>
              <a:rPr lang="el-GR" dirty="0"/>
              <a:t> </a:t>
            </a:r>
            <a:r>
              <a:rPr lang="en-US" dirty="0"/>
              <a:t>Q values </a:t>
            </a:r>
            <a:r>
              <a:rPr lang="el-GR" dirty="0"/>
              <a:t>είναι </a:t>
            </a:r>
            <a:r>
              <a:rPr lang="el-GR" dirty="0" err="1"/>
              <a:t>γνωστη</a:t>
            </a:r>
            <a:r>
              <a:rPr lang="el-GR" dirty="0"/>
              <a:t> στους κλάδους της </a:t>
            </a:r>
            <a:r>
              <a:rPr lang="el-GR" dirty="0" err="1"/>
              <a:t>γενετικης</a:t>
            </a:r>
            <a:r>
              <a:rPr lang="el-GR" dirty="0"/>
              <a:t> που τελειώνουν σε </a:t>
            </a:r>
            <a:r>
              <a:rPr lang="en-US" dirty="0"/>
              <a:t>”omics”</a:t>
            </a:r>
            <a:r>
              <a:rPr lang="el-GR" dirty="0"/>
              <a:t>. Το </a:t>
            </a:r>
            <a:r>
              <a:rPr lang="en-US" dirty="0"/>
              <a:t>Q value </a:t>
            </a:r>
            <a:r>
              <a:rPr lang="el-GR" dirty="0"/>
              <a:t>είναι το </a:t>
            </a:r>
            <a:r>
              <a:rPr lang="el-GR" dirty="0" err="1"/>
              <a:t>έλαχιστο</a:t>
            </a:r>
            <a:r>
              <a:rPr lang="el-GR" dirty="0"/>
              <a:t> </a:t>
            </a:r>
            <a:r>
              <a:rPr lang="en-US" dirty="0"/>
              <a:t>false discovery rate </a:t>
            </a:r>
            <a:r>
              <a:rPr lang="el-GR" dirty="0"/>
              <a:t>που </a:t>
            </a:r>
            <a:r>
              <a:rPr lang="el-GR" dirty="0" err="1"/>
              <a:t>επιτυγχανεται</a:t>
            </a:r>
            <a:r>
              <a:rPr lang="el-GR" dirty="0"/>
              <a:t> .</a:t>
            </a:r>
          </a:p>
          <a:p>
            <a:pPr marL="0" indent="0">
              <a:buNone/>
            </a:pPr>
            <a:r>
              <a:rPr lang="el-GR" dirty="0"/>
              <a:t>Τα </a:t>
            </a:r>
            <a:r>
              <a:rPr lang="en-US" dirty="0"/>
              <a:t>Q values </a:t>
            </a:r>
            <a:r>
              <a:rPr lang="el-GR" dirty="0"/>
              <a:t>για μια </a:t>
            </a:r>
            <a:r>
              <a:rPr lang="el-GR" dirty="0" err="1"/>
              <a:t>λιστα</a:t>
            </a:r>
            <a:r>
              <a:rPr lang="el-GR" dirty="0"/>
              <a:t> από </a:t>
            </a:r>
            <a:r>
              <a:rPr lang="en-US" dirty="0"/>
              <a:t>P values </a:t>
            </a:r>
            <a:r>
              <a:rPr lang="el-GR" dirty="0" err="1"/>
              <a:t>μπορουν</a:t>
            </a:r>
            <a:r>
              <a:rPr lang="el-GR" dirty="0"/>
              <a:t> να </a:t>
            </a:r>
            <a:r>
              <a:rPr lang="el-GR" dirty="0" err="1"/>
              <a:t>υπολογιστουν</a:t>
            </a:r>
            <a:r>
              <a:rPr lang="el-GR" dirty="0"/>
              <a:t> χρησιμοποιώντας το </a:t>
            </a:r>
            <a:r>
              <a:rPr lang="el-GR" dirty="0" err="1"/>
              <a:t>διαθεσιμο</a:t>
            </a:r>
            <a:r>
              <a:rPr lang="el-GR" dirty="0"/>
              <a:t> </a:t>
            </a:r>
            <a:r>
              <a:rPr lang="el-GR" dirty="0" err="1"/>
              <a:t>λογισμικο</a:t>
            </a:r>
            <a:r>
              <a:rPr lang="el-GR" dirty="0"/>
              <a:t> </a:t>
            </a:r>
            <a:r>
              <a:rPr lang="en-US" dirty="0"/>
              <a:t>QVALUE.</a:t>
            </a:r>
            <a:endParaRPr lang="el-GR" dirty="0"/>
          </a:p>
        </p:txBody>
      </p:sp>
    </p:spTree>
    <p:extLst>
      <p:ext uri="{BB962C8B-B14F-4D97-AF65-F5344CB8AC3E}">
        <p14:creationId xmlns:p14="http://schemas.microsoft.com/office/powerpoint/2010/main" val="5166632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Fisher’s method</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fontScale="77500" lnSpcReduction="20000"/>
              </a:bodyPr>
              <a:lstStyle/>
              <a:p>
                <a:r>
                  <a:rPr lang="en-US" dirty="0"/>
                  <a:t>Combine p values from independent tests bearing upon the same overall hypotheses: </a:t>
                </a:r>
              </a:p>
              <a:p>
                <a:pPr marL="0" indent="0">
                  <a:buNone/>
                </a:pPr>
                <a:r>
                  <a:rPr lang="en-US" dirty="0"/>
                  <a:t>							</a:t>
                </a:r>
                <a14:m>
                  <m:oMath xmlns:m="http://schemas.openxmlformats.org/officeDocument/2006/math">
                    <m:sSubSup>
                      <m:sSubSupPr>
                        <m:ctrlPr>
                          <a:rPr lang="en-US" i="1" smtClean="0">
                            <a:latin typeface="Cambria Math" panose="02040503050406030204" pitchFamily="18" charset="0"/>
                          </a:rPr>
                        </m:ctrlPr>
                      </m:sSubSupPr>
                      <m:e>
                        <m:r>
                          <a:rPr lang="en-US" b="0" i="1" smtClean="0">
                            <a:latin typeface="Cambria Math" charset="0"/>
                          </a:rPr>
                          <m:t>𝑋</m:t>
                        </m:r>
                      </m:e>
                      <m:sub>
                        <m:r>
                          <a:rPr lang="en-US" b="0" i="1" smtClean="0">
                            <a:latin typeface="Cambria Math" charset="0"/>
                          </a:rPr>
                          <m:t>2</m:t>
                        </m:r>
                        <m:r>
                          <a:rPr lang="en-US" b="0" i="1" smtClean="0">
                            <a:latin typeface="Cambria Math" charset="0"/>
                          </a:rPr>
                          <m:t>𝑚</m:t>
                        </m:r>
                      </m:sub>
                      <m:sup>
                        <m:r>
                          <a:rPr lang="en-US" b="0" i="1" smtClean="0">
                            <a:latin typeface="Cambria Math" charset="0"/>
                          </a:rPr>
                          <m:t>2</m:t>
                        </m:r>
                      </m:sup>
                    </m:sSubSup>
                  </m:oMath>
                </a14:m>
                <a:r>
                  <a:rPr lang="en-US" dirty="0"/>
                  <a:t>=-2</a:t>
                </a:r>
                <a14:m>
                  <m:oMath xmlns:m="http://schemas.openxmlformats.org/officeDocument/2006/math">
                    <m:nary>
                      <m:naryPr>
                        <m:chr m:val="∑"/>
                        <m:ctrlPr>
                          <a:rPr lang="is-IS" i="1" dirty="0" smtClean="0">
                            <a:latin typeface="Cambria Math" panose="02040503050406030204" pitchFamily="18" charset="0"/>
                          </a:rPr>
                        </m:ctrlPr>
                      </m:naryPr>
                      <m:sub>
                        <m:r>
                          <m:rPr>
                            <m:brk m:alnAt="23"/>
                          </m:rPr>
                          <a:rPr lang="en-US" b="0" i="1" dirty="0" smtClean="0">
                            <a:latin typeface="Cambria Math" charset="0"/>
                          </a:rPr>
                          <m:t>𝑖</m:t>
                        </m:r>
                        <m:r>
                          <a:rPr lang="en-US" b="0" i="1" dirty="0" smtClean="0">
                            <a:latin typeface="Cambria Math" charset="0"/>
                          </a:rPr>
                          <m:t>=1</m:t>
                        </m:r>
                      </m:sub>
                      <m:sup>
                        <m:r>
                          <a:rPr lang="en-US" b="0" i="1" dirty="0" smtClean="0">
                            <a:latin typeface="Cambria Math" charset="0"/>
                          </a:rPr>
                          <m:t>𝑚</m:t>
                        </m:r>
                      </m:sup>
                      <m:e>
                        <m:func>
                          <m:funcPr>
                            <m:ctrlPr>
                              <a:rPr lang="en-US" i="1" dirty="0" smtClean="0">
                                <a:latin typeface="Cambria Math" panose="02040503050406030204" pitchFamily="18" charset="0"/>
                              </a:rPr>
                            </m:ctrlPr>
                          </m:funcPr>
                          <m:fName>
                            <m:r>
                              <m:rPr>
                                <m:sty m:val="p"/>
                              </m:rPr>
                              <a:rPr lang="en-US" i="0" dirty="0" smtClean="0">
                                <a:latin typeface="Cambria Math" charset="0"/>
                              </a:rPr>
                              <m:t>ln</m:t>
                            </m:r>
                          </m:fName>
                          <m:e>
                            <m:r>
                              <a:rPr lang="en-US" b="0" i="1" dirty="0" smtClean="0">
                                <a:latin typeface="Cambria Math" charset="0"/>
                              </a:rPr>
                              <m:t>𝑝𝑖</m:t>
                            </m:r>
                          </m:e>
                        </m:func>
                      </m:e>
                    </m:nary>
                  </m:oMath>
                </a14:m>
                <a:endParaRPr lang="en-US" dirty="0"/>
              </a:p>
              <a:p>
                <a:r>
                  <a:rPr lang="en-US" dirty="0"/>
                  <a:t>When the p values tend to be small, the test statistic will be large suggesting that the null hypotheses are not true for every test </a:t>
                </a:r>
              </a:p>
              <a:p>
                <a:r>
                  <a:rPr lang="en-US" dirty="0"/>
                  <a:t>Under null (all null hypotheses are true) and when all p values are independent, it is a chi-squared distribution with 2m degrees of freedom. </a:t>
                </a:r>
              </a:p>
              <a:p>
                <a:r>
                  <a:rPr lang="en-US" dirty="0"/>
                  <a:t>Extend to dependent tests</a:t>
                </a:r>
              </a:p>
              <a:p>
                <a:pPr lvl="1"/>
                <a:r>
                  <a:rPr lang="en-US" dirty="0"/>
                  <a:t>Scaled chi-squared distribution random variable </a:t>
                </a:r>
                <a:endParaRPr lang="en-US" dirty="0">
                  <a:latin typeface="Wingdings" charset="2"/>
                </a:endParaRPr>
              </a:p>
              <a:p>
                <a:pPr lvl="1"/>
                <a:r>
                  <a:rPr lang="en-US" dirty="0"/>
                  <a:t>Brown’s method: known covariance</a:t>
                </a:r>
              </a:p>
              <a:p>
                <a:pPr lvl="1"/>
                <a:r>
                  <a:rPr lang="en-US" dirty="0" err="1"/>
                  <a:t>Kost’s</a:t>
                </a:r>
                <a:r>
                  <a:rPr lang="en-US" dirty="0"/>
                  <a:t> method: unknown covariance </a:t>
                </a:r>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762" t="-4220" r="-445"/>
                </a:stretch>
              </a:blipFill>
            </p:spPr>
            <p:txBody>
              <a:bodyPr/>
              <a:lstStyle/>
              <a:p>
                <a:r>
                  <a:rPr lang="en-US">
                    <a:noFill/>
                  </a:rPr>
                  <a:t> </a:t>
                </a:r>
              </a:p>
            </p:txBody>
          </p:sp>
        </mc:Fallback>
      </mc:AlternateContent>
    </p:spTree>
    <p:extLst>
      <p:ext uri="{BB962C8B-B14F-4D97-AF65-F5344CB8AC3E}">
        <p14:creationId xmlns:p14="http://schemas.microsoft.com/office/powerpoint/2010/main" val="13393136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Heterogeneity </a:t>
            </a:r>
            <a:br>
              <a:rPr lang="en-US" dirty="0"/>
            </a:br>
            <a:endParaRPr lang="en-US" dirty="0"/>
          </a:p>
        </p:txBody>
      </p:sp>
      <p:sp>
        <p:nvSpPr>
          <p:cNvPr id="3" name="Content Placeholder 2"/>
          <p:cNvSpPr>
            <a:spLocks noGrp="1"/>
          </p:cNvSpPr>
          <p:nvPr>
            <p:ph idx="1"/>
          </p:nvPr>
        </p:nvSpPr>
        <p:spPr/>
        <p:txBody>
          <a:bodyPr>
            <a:normAutofit fontScale="92500"/>
          </a:bodyPr>
          <a:lstStyle/>
          <a:p>
            <a:r>
              <a:rPr lang="en-US" dirty="0"/>
              <a:t>Heterogeneity:</a:t>
            </a:r>
          </a:p>
          <a:p>
            <a:pPr lvl="1"/>
            <a:r>
              <a:rPr lang="en-US" dirty="0"/>
              <a:t>Sources of heterogeneity: </a:t>
            </a:r>
          </a:p>
          <a:p>
            <a:pPr lvl="2"/>
            <a:r>
              <a:rPr lang="en-US" dirty="0"/>
              <a:t>Some phenotypes are difficult to define and standardize, e.g., behavioral traits </a:t>
            </a:r>
          </a:p>
          <a:p>
            <a:pPr lvl="2"/>
            <a:r>
              <a:rPr lang="en-US" dirty="0"/>
              <a:t>Effect size might be higher in studies when individuals are older, or more educated or healthier </a:t>
            </a:r>
          </a:p>
          <a:p>
            <a:pPr lvl="2"/>
            <a:r>
              <a:rPr lang="en-US" dirty="0"/>
              <a:t>Genetic studies: different ethnicity groups, different genotyping platform or imputation software </a:t>
            </a:r>
          </a:p>
          <a:p>
            <a:r>
              <a:rPr lang="en-US" dirty="0"/>
              <a:t>In this case, there may be different underlying true effect sizes for different studies </a:t>
            </a:r>
          </a:p>
          <a:p>
            <a:endParaRPr lang="en-US" dirty="0"/>
          </a:p>
        </p:txBody>
      </p:sp>
    </p:spTree>
    <p:extLst>
      <p:ext uri="{BB962C8B-B14F-4D97-AF65-F5344CB8AC3E}">
        <p14:creationId xmlns:p14="http://schemas.microsoft.com/office/powerpoint/2010/main" val="20862438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713141334"/>
              </p:ext>
            </p:extLst>
          </p:nvPr>
        </p:nvGraphicFramePr>
        <p:xfrm>
          <a:off x="486135" y="497712"/>
          <a:ext cx="11227445" cy="5879938"/>
        </p:xfrm>
        <a:graphic>
          <a:graphicData uri="http://schemas.openxmlformats.org/drawingml/2006/table">
            <a:tbl>
              <a:tblPr/>
              <a:tblGrid>
                <a:gridCol w="2245489">
                  <a:extLst>
                    <a:ext uri="{9D8B030D-6E8A-4147-A177-3AD203B41FA5}">
                      <a16:colId xmlns:a16="http://schemas.microsoft.com/office/drawing/2014/main" val="20000"/>
                    </a:ext>
                  </a:extLst>
                </a:gridCol>
                <a:gridCol w="2245489">
                  <a:extLst>
                    <a:ext uri="{9D8B030D-6E8A-4147-A177-3AD203B41FA5}">
                      <a16:colId xmlns:a16="http://schemas.microsoft.com/office/drawing/2014/main" val="20001"/>
                    </a:ext>
                  </a:extLst>
                </a:gridCol>
                <a:gridCol w="2245489">
                  <a:extLst>
                    <a:ext uri="{9D8B030D-6E8A-4147-A177-3AD203B41FA5}">
                      <a16:colId xmlns:a16="http://schemas.microsoft.com/office/drawing/2014/main" val="20002"/>
                    </a:ext>
                  </a:extLst>
                </a:gridCol>
                <a:gridCol w="2245489">
                  <a:extLst>
                    <a:ext uri="{9D8B030D-6E8A-4147-A177-3AD203B41FA5}">
                      <a16:colId xmlns:a16="http://schemas.microsoft.com/office/drawing/2014/main" val="20003"/>
                    </a:ext>
                  </a:extLst>
                </a:gridCol>
                <a:gridCol w="2245489">
                  <a:extLst>
                    <a:ext uri="{9D8B030D-6E8A-4147-A177-3AD203B41FA5}">
                      <a16:colId xmlns:a16="http://schemas.microsoft.com/office/drawing/2014/main" val="20004"/>
                    </a:ext>
                  </a:extLst>
                </a:gridCol>
              </a:tblGrid>
              <a:tr h="381814">
                <a:tc>
                  <a:txBody>
                    <a:bodyPr/>
                    <a:lstStyle/>
                    <a:p>
                      <a:r>
                        <a:rPr lang="en-US" sz="1100" b="1">
                          <a:effectLst/>
                          <a:latin typeface="DiverdaSansCom" charset="0"/>
                        </a:rPr>
                        <a:t>Method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2E0D8"/>
                    </a:solidFill>
                  </a:tcPr>
                </a:tc>
                <a:tc>
                  <a:txBody>
                    <a:bodyPr/>
                    <a:lstStyle/>
                    <a:p>
                      <a:r>
                        <a:rPr lang="en-US" sz="1100" b="1">
                          <a:effectLst/>
                          <a:latin typeface="DiverdaSansCom" charset="0"/>
                        </a:rPr>
                        <a:t>Description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2E0D8"/>
                    </a:solidFill>
                  </a:tcPr>
                </a:tc>
                <a:tc>
                  <a:txBody>
                    <a:bodyPr/>
                    <a:lstStyle/>
                    <a:p>
                      <a:r>
                        <a:rPr lang="en-US" sz="1100" b="1">
                          <a:effectLst/>
                          <a:latin typeface="DiverdaSansCom" charset="0"/>
                        </a:rPr>
                        <a:t>Advantages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2E0D8"/>
                    </a:solidFill>
                  </a:tcPr>
                </a:tc>
                <a:tc>
                  <a:txBody>
                    <a:bodyPr/>
                    <a:lstStyle/>
                    <a:p>
                      <a:r>
                        <a:rPr lang="en-US" sz="1100" b="1">
                          <a:effectLst/>
                          <a:latin typeface="DiverdaSansCom" charset="0"/>
                        </a:rPr>
                        <a:t>Disadvantages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2E0D8"/>
                    </a:solidFill>
                  </a:tcPr>
                </a:tc>
                <a:tc>
                  <a:txBody>
                    <a:bodyPr/>
                    <a:lstStyle/>
                    <a:p>
                      <a:r>
                        <a:rPr lang="en-US" sz="1100" b="1">
                          <a:effectLst/>
                          <a:latin typeface="DiverdaSansCom" charset="0"/>
                        </a:rPr>
                        <a:t>Main software used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2E0D8"/>
                    </a:solidFill>
                  </a:tcPr>
                </a:tc>
                <a:extLst>
                  <a:ext uri="{0D108BD9-81ED-4DB2-BD59-A6C34878D82A}">
                    <a16:rowId xmlns:a16="http://schemas.microsoft.com/office/drawing/2014/main" val="10000"/>
                  </a:ext>
                </a:extLst>
              </a:tr>
              <a:tr h="839991">
                <a:tc>
                  <a:txBody>
                    <a:bodyPr/>
                    <a:lstStyle/>
                    <a:p>
                      <a:r>
                        <a:rPr lang="en-US" sz="1100" b="0" i="1">
                          <a:effectLst/>
                          <a:latin typeface="DiverdaSansCom" charset="0"/>
                        </a:rPr>
                        <a:t>P </a:t>
                      </a:r>
                      <a:r>
                        <a:rPr lang="en-US" sz="1100" b="0">
                          <a:effectLst/>
                          <a:latin typeface="DiverdaSansCom" charset="0"/>
                        </a:rPr>
                        <a:t>value meta-analysis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DEAE5"/>
                    </a:solidFill>
                  </a:tcPr>
                </a:tc>
                <a:tc>
                  <a:txBody>
                    <a:bodyPr/>
                    <a:lstStyle/>
                    <a:p>
                      <a:r>
                        <a:rPr lang="en-US" sz="1100" b="0">
                          <a:effectLst/>
                          <a:latin typeface="DiverdaSansCom" charset="0"/>
                        </a:rPr>
                        <a:t>Simplest meta-analytical approach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DEAE5"/>
                    </a:solidFill>
                  </a:tcPr>
                </a:tc>
                <a:tc>
                  <a:txBody>
                    <a:bodyPr/>
                    <a:lstStyle/>
                    <a:p>
                      <a:r>
                        <a:rPr lang="en-US" sz="1100" b="0">
                          <a:effectLst/>
                          <a:latin typeface="DiverdaSansCom" charset="0"/>
                        </a:rPr>
                        <a:t>Allows meta-analysis when effects are not available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DEAE5"/>
                    </a:solidFill>
                  </a:tcPr>
                </a:tc>
                <a:tc>
                  <a:txBody>
                    <a:bodyPr/>
                    <a:lstStyle/>
                    <a:p>
                      <a:r>
                        <a:rPr lang="en-US" sz="1100" b="0">
                          <a:effectLst/>
                          <a:latin typeface="DiverdaSansCom" charset="0"/>
                        </a:rPr>
                        <a:t>Direction of effect is not always available; inability to provide effect sizes; difficulties in interpretation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DEAE5"/>
                    </a:solidFill>
                  </a:tcPr>
                </a:tc>
                <a:tc>
                  <a:txBody>
                    <a:bodyPr/>
                    <a:lstStyle/>
                    <a:p>
                      <a:r>
                        <a:rPr lang="en-US" sz="1100" b="0">
                          <a:effectLst/>
                          <a:latin typeface="DiverdaSansCom" charset="0"/>
                        </a:rPr>
                        <a:t>METAL, GWAMA, R packages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DEAE5"/>
                    </a:solidFill>
                  </a:tcPr>
                </a:tc>
                <a:extLst>
                  <a:ext uri="{0D108BD9-81ED-4DB2-BD59-A6C34878D82A}">
                    <a16:rowId xmlns:a16="http://schemas.microsoft.com/office/drawing/2014/main" val="10001"/>
                  </a:ext>
                </a:extLst>
              </a:tr>
              <a:tr h="610902">
                <a:tc>
                  <a:txBody>
                    <a:bodyPr/>
                    <a:lstStyle/>
                    <a:p>
                      <a:r>
                        <a:rPr lang="en-US" sz="1100" b="0">
                          <a:effectLst/>
                          <a:latin typeface="DiverdaSansCom" charset="0"/>
                        </a:rPr>
                        <a:t>Fixed effects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2E0D8"/>
                    </a:solidFill>
                  </a:tcPr>
                </a:tc>
                <a:tc>
                  <a:txBody>
                    <a:bodyPr/>
                    <a:lstStyle/>
                    <a:p>
                      <a:r>
                        <a:rPr lang="en-US" sz="1100" b="0">
                          <a:effectLst/>
                          <a:latin typeface="DiverdaSansCom" charset="0"/>
                        </a:rPr>
                        <a:t>Synthesis of effect sizes. Between-study variance is assumed to be zero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2E0D8"/>
                    </a:solidFill>
                  </a:tcPr>
                </a:tc>
                <a:tc>
                  <a:txBody>
                    <a:bodyPr/>
                    <a:lstStyle/>
                    <a:p>
                      <a:r>
                        <a:rPr lang="en-US" sz="1100" b="0">
                          <a:effectLst/>
                          <a:latin typeface="DiverdaSansCom" charset="0"/>
                        </a:rPr>
                        <a:t>Effects readily available through specialized software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2E0D8"/>
                    </a:solidFill>
                  </a:tcPr>
                </a:tc>
                <a:tc>
                  <a:txBody>
                    <a:bodyPr/>
                    <a:lstStyle/>
                    <a:p>
                      <a:r>
                        <a:rPr lang="en-US" sz="1100" b="0">
                          <a:effectLst/>
                          <a:latin typeface="DiverdaSansCom" charset="0"/>
                        </a:rPr>
                        <a:t>Results may be biased if a large amount of heterogeneity exists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2E0D8"/>
                    </a:solidFill>
                  </a:tcPr>
                </a:tc>
                <a:tc>
                  <a:txBody>
                    <a:bodyPr/>
                    <a:lstStyle/>
                    <a:p>
                      <a:r>
                        <a:rPr lang="en-US" sz="1100" b="0">
                          <a:effectLst/>
                          <a:latin typeface="DiverdaSansCom" charset="0"/>
                        </a:rPr>
                        <a:t>METAL, GWAMA, R packages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2E0D8"/>
                    </a:solidFill>
                  </a:tcPr>
                </a:tc>
                <a:extLst>
                  <a:ext uri="{0D108BD9-81ED-4DB2-BD59-A6C34878D82A}">
                    <a16:rowId xmlns:a16="http://schemas.microsoft.com/office/drawing/2014/main" val="10002"/>
                  </a:ext>
                </a:extLst>
              </a:tr>
              <a:tr h="1069080">
                <a:tc>
                  <a:txBody>
                    <a:bodyPr/>
                    <a:lstStyle/>
                    <a:p>
                      <a:r>
                        <a:rPr lang="en-US" sz="1100" b="0">
                          <a:effectLst/>
                          <a:latin typeface="DiverdaSansCom" charset="0"/>
                        </a:rPr>
                        <a:t>Random effects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DEAE5"/>
                    </a:solidFill>
                  </a:tcPr>
                </a:tc>
                <a:tc>
                  <a:txBody>
                    <a:bodyPr/>
                    <a:lstStyle/>
                    <a:p>
                      <a:r>
                        <a:rPr lang="en-US" sz="1100" b="0">
                          <a:effectLst/>
                          <a:latin typeface="DiverdaSansCom" charset="0"/>
                        </a:rPr>
                        <a:t>Synthesis of effect sizes. Assumes that the individual studies estimate different effects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DEAE5"/>
                    </a:solidFill>
                  </a:tcPr>
                </a:tc>
                <a:tc>
                  <a:txBody>
                    <a:bodyPr/>
                    <a:lstStyle/>
                    <a:p>
                      <a:r>
                        <a:rPr lang="en-US" sz="1100" b="0">
                          <a:effectLst/>
                          <a:latin typeface="DiverdaSansCom" charset="0"/>
                        </a:rPr>
                        <a:t>Generalizability of results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DEAE5"/>
                    </a:solidFill>
                  </a:tcPr>
                </a:tc>
                <a:tc>
                  <a:txBody>
                    <a:bodyPr/>
                    <a:lstStyle/>
                    <a:p>
                      <a:r>
                        <a:rPr lang="en-US" sz="1100" b="0">
                          <a:effectLst/>
                          <a:latin typeface="DiverdaSansCom" charset="0"/>
                        </a:rPr>
                        <a:t>Power deserts in discovery efforts; may yield spuriously large summary effect estimates when there are selection biases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DEAE5"/>
                    </a:solidFill>
                  </a:tcPr>
                </a:tc>
                <a:tc>
                  <a:txBody>
                    <a:bodyPr/>
                    <a:lstStyle/>
                    <a:p>
                      <a:r>
                        <a:rPr lang="en-US" sz="1100" b="0">
                          <a:effectLst/>
                          <a:latin typeface="DiverdaSansCom" charset="0"/>
                        </a:rPr>
                        <a:t>GWAMA, R packages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DEAE5"/>
                    </a:solidFill>
                  </a:tcPr>
                </a:tc>
                <a:extLst>
                  <a:ext uri="{0D108BD9-81ED-4DB2-BD59-A6C34878D82A}">
                    <a16:rowId xmlns:a16="http://schemas.microsoft.com/office/drawing/2014/main" val="10003"/>
                  </a:ext>
                </a:extLst>
              </a:tr>
              <a:tr h="1069080">
                <a:tc>
                  <a:txBody>
                    <a:bodyPr/>
                    <a:lstStyle/>
                    <a:p>
                      <a:r>
                        <a:rPr lang="en-US" sz="1100" b="0">
                          <a:effectLst/>
                          <a:latin typeface="DiverdaSansCom" charset="0"/>
                        </a:rPr>
                        <a:t>Bayesian approach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2E0D8"/>
                    </a:solidFill>
                  </a:tcPr>
                </a:tc>
                <a:tc>
                  <a:txBody>
                    <a:bodyPr/>
                    <a:lstStyle/>
                    <a:p>
                      <a:r>
                        <a:rPr lang="en-US" sz="1100" b="0">
                          <a:effectLst/>
                          <a:latin typeface="DiverdaSansCom" charset="0"/>
                        </a:rPr>
                        <a:t>Incorporates prior assessment of the genetic effects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2E0D8"/>
                    </a:solidFill>
                  </a:tcPr>
                </a:tc>
                <a:tc>
                  <a:txBody>
                    <a:bodyPr/>
                    <a:lstStyle/>
                    <a:p>
                      <a:r>
                        <a:rPr lang="en-US" sz="1100" b="0">
                          <a:effectLst/>
                          <a:latin typeface="DiverdaSansCom" charset="0"/>
                        </a:rPr>
                        <a:t>Most direct method for interpretation of results as posterior probabilities given the observed data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2E0D8"/>
                    </a:solidFill>
                  </a:tcPr>
                </a:tc>
                <a:tc>
                  <a:txBody>
                    <a:bodyPr/>
                    <a:lstStyle/>
                    <a:p>
                      <a:r>
                        <a:rPr lang="en-US" sz="1100" b="0" dirty="0">
                          <a:effectLst/>
                          <a:latin typeface="DiverdaSansCom" charset="0"/>
                        </a:rPr>
                        <a:t>Methodologically challenging; GWAS-tailored routine software not available; subjective prior information used </a:t>
                      </a:r>
                      <a:endParaRPr lang="en-US" sz="1100" dirty="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2E0D8"/>
                    </a:solidFill>
                  </a:tcPr>
                </a:tc>
                <a:tc>
                  <a:txBody>
                    <a:bodyPr/>
                    <a:lstStyle/>
                    <a:p>
                      <a:r>
                        <a:rPr lang="en-US" sz="1100" b="0">
                          <a:effectLst/>
                          <a:latin typeface="DiverdaSansCom" charset="0"/>
                        </a:rPr>
                        <a:t>R packages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2E0D8"/>
                    </a:solidFill>
                  </a:tcPr>
                </a:tc>
                <a:extLst>
                  <a:ext uri="{0D108BD9-81ED-4DB2-BD59-A6C34878D82A}">
                    <a16:rowId xmlns:a16="http://schemas.microsoft.com/office/drawing/2014/main" val="10004"/>
                  </a:ext>
                </a:extLst>
              </a:tr>
              <a:tr h="839991">
                <a:tc>
                  <a:txBody>
                    <a:bodyPr/>
                    <a:lstStyle/>
                    <a:p>
                      <a:r>
                        <a:rPr lang="en-US" sz="1100" b="0">
                          <a:effectLst/>
                          <a:latin typeface="DiverdaSansCom" charset="0"/>
                        </a:rPr>
                        <a:t>Multivariate approaches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DEAE5"/>
                    </a:solidFill>
                  </a:tcPr>
                </a:tc>
                <a:tc>
                  <a:txBody>
                    <a:bodyPr/>
                    <a:lstStyle/>
                    <a:p>
                      <a:r>
                        <a:rPr lang="en-US" sz="1100" b="0">
                          <a:effectLst/>
                          <a:latin typeface="DiverdaSansCom" charset="0"/>
                        </a:rPr>
                        <a:t>Incorporates the possible correlation between outcomes or genetic variants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DEAE5"/>
                    </a:solidFill>
                  </a:tcPr>
                </a:tc>
                <a:tc>
                  <a:txBody>
                    <a:bodyPr/>
                    <a:lstStyle/>
                    <a:p>
                      <a:r>
                        <a:rPr lang="en-US" sz="1100" b="0">
                          <a:effectLst/>
                          <a:latin typeface="DiverdaSansCom" charset="0"/>
                        </a:rPr>
                        <a:t>Increased power can identify variants that conventional meta-analysis do not reveal using the same data sets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DEAE5"/>
                    </a:solidFill>
                  </a:tcPr>
                </a:tc>
                <a:tc>
                  <a:txBody>
                    <a:bodyPr/>
                    <a:lstStyle/>
                    <a:p>
                      <a:r>
                        <a:rPr lang="en-US" sz="1100" b="0">
                          <a:effectLst/>
                          <a:latin typeface="DiverdaSansCom" charset="0"/>
                        </a:rPr>
                        <a:t>Computationally intensive; software not available for all analyses; some may require individual-level data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DEAE5"/>
                    </a:solidFill>
                  </a:tcPr>
                </a:tc>
                <a:tc>
                  <a:txBody>
                    <a:bodyPr/>
                    <a:lstStyle/>
                    <a:p>
                      <a:r>
                        <a:rPr lang="en-US" sz="1100" b="0">
                          <a:effectLst/>
                          <a:latin typeface="DiverdaSansCom" charset="0"/>
                        </a:rPr>
                        <a:t>GCTA for multi-locus approaches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DEAE5"/>
                    </a:solidFill>
                  </a:tcPr>
                </a:tc>
                <a:extLst>
                  <a:ext uri="{0D108BD9-81ED-4DB2-BD59-A6C34878D82A}">
                    <a16:rowId xmlns:a16="http://schemas.microsoft.com/office/drawing/2014/main" val="10005"/>
                  </a:ext>
                </a:extLst>
              </a:tr>
              <a:tr h="1069080">
                <a:tc>
                  <a:txBody>
                    <a:bodyPr/>
                    <a:lstStyle/>
                    <a:p>
                      <a:r>
                        <a:rPr lang="en-US" sz="1100" b="0">
                          <a:effectLst/>
                          <a:latin typeface="DiverdaSansCom" charset="0"/>
                        </a:rPr>
                        <a:t>Other extensions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2E0D8"/>
                    </a:solidFill>
                  </a:tcPr>
                </a:tc>
                <a:tc>
                  <a:txBody>
                    <a:bodyPr/>
                    <a:lstStyle/>
                    <a:p>
                      <a:r>
                        <a:rPr lang="en-US" sz="1100" b="0">
                          <a:effectLst/>
                          <a:latin typeface="DiverdaSansCom" charset="0"/>
                        </a:rPr>
                        <a:t>A set of different approaches that allows for the identification of multiple variants across different diseases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2E0D8"/>
                    </a:solidFill>
                  </a:tcPr>
                </a:tc>
                <a:tc>
                  <a:txBody>
                    <a:bodyPr/>
                    <a:lstStyle/>
                    <a:p>
                      <a:r>
                        <a:rPr lang="en-US" sz="1100" b="0">
                          <a:effectLst/>
                          <a:latin typeface="DiverdaSansCom" charset="0"/>
                        </a:rPr>
                        <a:t>Summary results of previous meta-analyses can be used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2E0D8"/>
                    </a:solidFill>
                  </a:tcPr>
                </a:tc>
                <a:tc>
                  <a:txBody>
                    <a:bodyPr/>
                    <a:lstStyle/>
                    <a:p>
                      <a:r>
                        <a:rPr lang="en-US" sz="1100" b="0">
                          <a:effectLst/>
                          <a:latin typeface="DiverdaSansCom" charset="0"/>
                        </a:rPr>
                        <a:t>May need additional exploratory analyses for the identification of variants; prone to systematic biases </a:t>
                      </a:r>
                      <a:endParaRPr lang="en-US" sz="110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2E0D8"/>
                    </a:solidFill>
                  </a:tcPr>
                </a:tc>
                <a:tc>
                  <a:txBody>
                    <a:bodyPr/>
                    <a:lstStyle/>
                    <a:p>
                      <a:r>
                        <a:rPr lang="en-US" sz="1100" b="0" dirty="0">
                          <a:effectLst/>
                          <a:latin typeface="DiverdaSansCom" charset="0"/>
                        </a:rPr>
                        <a:t>Software developed by the authors</a:t>
                      </a:r>
                      <a:br>
                        <a:rPr lang="en-US" sz="1100" b="0" dirty="0">
                          <a:effectLst/>
                          <a:latin typeface="DiverdaSansCom" charset="0"/>
                        </a:rPr>
                      </a:br>
                      <a:r>
                        <a:rPr lang="en-US" sz="1100" b="0" dirty="0">
                          <a:effectLst/>
                          <a:latin typeface="DiverdaSansCom" charset="0"/>
                        </a:rPr>
                        <a:t>of the proposed methodologies </a:t>
                      </a:r>
                      <a:endParaRPr lang="en-US" sz="1100" dirty="0">
                        <a:effectLst/>
                      </a:endParaRPr>
                    </a:p>
                  </a:txBody>
                  <a:tcPr marL="86179" marR="86179" marT="43089" marB="43089"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FFFFFC"/>
                      </a:solidFill>
                      <a:prstDash val="solid"/>
                      <a:round/>
                      <a:headEnd type="none" w="med" len="med"/>
                      <a:tailEnd type="none" w="med" len="med"/>
                    </a:lnT>
                    <a:lnB w="6350" cap="flat" cmpd="sng" algn="ctr">
                      <a:solidFill>
                        <a:srgbClr val="FFFFFC"/>
                      </a:solidFill>
                      <a:prstDash val="solid"/>
                      <a:round/>
                      <a:headEnd type="none" w="med" len="med"/>
                      <a:tailEnd type="none" w="med" len="med"/>
                    </a:lnB>
                    <a:solidFill>
                      <a:srgbClr val="E2E0D8"/>
                    </a:solid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15770154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Dealing with heterogeneity </a:t>
            </a:r>
            <a:br>
              <a:rPr lang="en-US" dirty="0"/>
            </a:br>
            <a:endParaRPr lang="en-US" dirty="0"/>
          </a:p>
        </p:txBody>
      </p:sp>
      <p:sp>
        <p:nvSpPr>
          <p:cNvPr id="3" name="Content Placeholder 2"/>
          <p:cNvSpPr>
            <a:spLocks noGrp="1"/>
          </p:cNvSpPr>
          <p:nvPr>
            <p:ph idx="1"/>
          </p:nvPr>
        </p:nvSpPr>
        <p:spPr/>
        <p:txBody>
          <a:bodyPr>
            <a:normAutofit fontScale="92500" lnSpcReduction="20000"/>
          </a:bodyPr>
          <a:lstStyle/>
          <a:p>
            <a:r>
              <a:rPr lang="en-US" b="1" i="1" dirty="0"/>
              <a:t>Phenotype-based heterogeneity. </a:t>
            </a:r>
          </a:p>
          <a:p>
            <a:pPr lvl="1"/>
            <a:r>
              <a:rPr lang="en-US" dirty="0"/>
              <a:t>GWASs have been less successful for diseases in which phenotypes have been more difficult to define and to standardize, such as cognitive traits and mental-health-related diseases55, </a:t>
            </a:r>
            <a:r>
              <a:rPr lang="en-US" dirty="0" err="1"/>
              <a:t>behavioural</a:t>
            </a:r>
            <a:r>
              <a:rPr lang="en-US" dirty="0"/>
              <a:t> traits56 and osteoarthritis57,58. Evidence from other fields, such as obesity, also suggests that the establishment of associations may be dependent on phenotype definition59 and that variability in </a:t>
            </a:r>
            <a:r>
              <a:rPr lang="en-US" dirty="0" err="1"/>
              <a:t>defi</a:t>
            </a:r>
            <a:r>
              <a:rPr lang="en-US" dirty="0"/>
              <a:t>- </a:t>
            </a:r>
            <a:r>
              <a:rPr lang="en-US" dirty="0" err="1"/>
              <a:t>nitions</a:t>
            </a:r>
            <a:r>
              <a:rPr lang="en-US" dirty="0"/>
              <a:t> may cause heterogeneity in effect size or even spurious associations60. In some cases, </a:t>
            </a:r>
            <a:r>
              <a:rPr lang="en-US" dirty="0" err="1"/>
              <a:t>harmoniza</a:t>
            </a:r>
            <a:r>
              <a:rPr lang="en-US" dirty="0"/>
              <a:t>- </a:t>
            </a:r>
            <a:r>
              <a:rPr lang="en-US" dirty="0" err="1"/>
              <a:t>tion</a:t>
            </a:r>
            <a:r>
              <a:rPr lang="en-US" dirty="0"/>
              <a:t> of different phenotype definitions61,62 is possible, whereas in other situations this may not be feasible: for example, if phenotypes have already been collected and it is not possible to go back and </a:t>
            </a:r>
            <a:r>
              <a:rPr lang="en-US" dirty="0" err="1"/>
              <a:t>remeasure</a:t>
            </a:r>
            <a:r>
              <a:rPr lang="en-US" dirty="0"/>
              <a:t> them. The process must balance the need to augment the sample size (to increase power for gene discovery) with the likelihood of increased heterogeneity, which dilutes the average genetic effect and thus leads to loss of </a:t>
            </a:r>
          </a:p>
        </p:txBody>
      </p:sp>
    </p:spTree>
    <p:extLst>
      <p:ext uri="{BB962C8B-B14F-4D97-AF65-F5344CB8AC3E}">
        <p14:creationId xmlns:p14="http://schemas.microsoft.com/office/powerpoint/2010/main" val="18274939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Dealing with heterogeneity </a:t>
            </a:r>
            <a:br>
              <a:rPr lang="en-US" dirty="0"/>
            </a:br>
            <a:endParaRPr lang="en-US" dirty="0"/>
          </a:p>
        </p:txBody>
      </p:sp>
      <p:sp>
        <p:nvSpPr>
          <p:cNvPr id="3" name="Content Placeholder 2"/>
          <p:cNvSpPr>
            <a:spLocks noGrp="1"/>
          </p:cNvSpPr>
          <p:nvPr>
            <p:ph idx="1"/>
          </p:nvPr>
        </p:nvSpPr>
        <p:spPr/>
        <p:txBody>
          <a:bodyPr>
            <a:normAutofit fontScale="92500" lnSpcReduction="20000"/>
          </a:bodyPr>
          <a:lstStyle/>
          <a:p>
            <a:r>
              <a:rPr lang="en-US" b="1" i="1" dirty="0"/>
              <a:t>Ancestry-based heterogeneity. </a:t>
            </a:r>
          </a:p>
          <a:p>
            <a:pPr lvl="1"/>
            <a:r>
              <a:rPr lang="en-US" dirty="0"/>
              <a:t>Synthesizing data from populations of different ancestry may increase the observed heterogeneity. The agnostic GWAS approach usually captures common markers that are likely to be in linkage only with the functional or causative </a:t>
            </a:r>
            <a:r>
              <a:rPr lang="en-US" dirty="0" err="1"/>
              <a:t>cul</a:t>
            </a:r>
            <a:r>
              <a:rPr lang="en-US" dirty="0"/>
              <a:t>- </a:t>
            </a:r>
            <a:r>
              <a:rPr lang="en-US" dirty="0" err="1"/>
              <a:t>prits</a:t>
            </a:r>
            <a:r>
              <a:rPr lang="en-US" dirty="0"/>
              <a:t>; the most strongly associated SNP may not be the functional or the causative variant. An assessment of GWAS-discovered variants shows modest correlation in MAF of the variants between ancestries and differ- </a:t>
            </a:r>
            <a:r>
              <a:rPr lang="en-US" dirty="0" err="1"/>
              <a:t>ent</a:t>
            </a:r>
            <a:r>
              <a:rPr lang="en-US" dirty="0"/>
              <a:t> genetic effects in different ancestries65. However, consistency across different ancestries may be higher for some common diseases66. A proposed </a:t>
            </a:r>
            <a:r>
              <a:rPr lang="en-US" dirty="0" err="1"/>
              <a:t>transethnic</a:t>
            </a:r>
            <a:r>
              <a:rPr lang="en-US" dirty="0"/>
              <a:t> meta-analysis approach takes into account the similarity in allelic effects between the most closely related </a:t>
            </a:r>
            <a:r>
              <a:rPr lang="en-US" dirty="0" err="1"/>
              <a:t>popu</a:t>
            </a:r>
            <a:r>
              <a:rPr lang="en-US" dirty="0"/>
              <a:t>- </a:t>
            </a:r>
            <a:r>
              <a:rPr lang="en-US" dirty="0" err="1"/>
              <a:t>lations</a:t>
            </a:r>
            <a:r>
              <a:rPr lang="en-US" dirty="0"/>
              <a:t> while allowing for heterogeneity between more diverse ethnic groups67; this approach may occasionally improve power to detect a novel association and localize causal variants67. </a:t>
            </a:r>
          </a:p>
        </p:txBody>
      </p:sp>
    </p:spTree>
    <p:extLst>
      <p:ext uri="{BB962C8B-B14F-4D97-AF65-F5344CB8AC3E}">
        <p14:creationId xmlns:p14="http://schemas.microsoft.com/office/powerpoint/2010/main" val="11772736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Dealing with heterogeneity </a:t>
            </a:r>
            <a:br>
              <a:rPr lang="en-US" dirty="0"/>
            </a:br>
            <a:endParaRPr lang="en-US" dirty="0"/>
          </a:p>
        </p:txBody>
      </p:sp>
      <p:sp>
        <p:nvSpPr>
          <p:cNvPr id="3" name="Content Placeholder 2"/>
          <p:cNvSpPr>
            <a:spLocks noGrp="1"/>
          </p:cNvSpPr>
          <p:nvPr>
            <p:ph idx="1"/>
          </p:nvPr>
        </p:nvSpPr>
        <p:spPr/>
        <p:txBody>
          <a:bodyPr>
            <a:normAutofit/>
          </a:bodyPr>
          <a:lstStyle/>
          <a:p>
            <a:r>
              <a:rPr lang="en-US" b="1" i="1" dirty="0"/>
              <a:t>Other sources of heterogeneity. </a:t>
            </a:r>
          </a:p>
          <a:p>
            <a:pPr lvl="1"/>
            <a:r>
              <a:rPr lang="en-US" dirty="0"/>
              <a:t>There are several other sources that can introduce heterogeneity in meta-analysis of genetic data. Population stratification may exist even in populations that are assumed to be fairly homogeneous. Gene–gene interactions and gene–environment interactions with differential non-genetic environmental exposures across different populations may also introduce heterogeneity </a:t>
            </a:r>
          </a:p>
          <a:p>
            <a:pPr lvl="1"/>
            <a:r>
              <a:rPr lang="en-US" dirty="0"/>
              <a:t>Finally, sex differences may induce heterogeneity, and some studies suggest differential genetic effects with respect to sex for many common variants, although this has not been borne out in other large-scale </a:t>
            </a:r>
            <a:r>
              <a:rPr lang="en-US" dirty="0" err="1"/>
              <a:t>empiri</a:t>
            </a:r>
            <a:r>
              <a:rPr lang="en-US" dirty="0"/>
              <a:t>- </a:t>
            </a:r>
            <a:r>
              <a:rPr lang="en-US" dirty="0" err="1"/>
              <a:t>cal</a:t>
            </a:r>
            <a:r>
              <a:rPr lang="en-US" dirty="0"/>
              <a:t> studies.</a:t>
            </a:r>
          </a:p>
        </p:txBody>
      </p:sp>
    </p:spTree>
    <p:extLst>
      <p:ext uri="{BB962C8B-B14F-4D97-AF65-F5344CB8AC3E}">
        <p14:creationId xmlns:p14="http://schemas.microsoft.com/office/powerpoint/2010/main" val="2055056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l-GR" dirty="0"/>
              <a:t>Μετρικές ανομοιογένειας</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pPr defTabSz="914400">
                  <a:spcBef>
                    <a:spcPts val="0"/>
                  </a:spcBef>
                  <a:spcAft>
                    <a:spcPts val="0"/>
                  </a:spcAft>
                  <a:buClrTx/>
                  <a:buSzTx/>
                </a:pPr>
                <a:r>
                  <a:rPr lang="el-GR" sz="1800" dirty="0"/>
                  <a:t>Οι μετρικές που </a:t>
                </a:r>
                <a:r>
                  <a:rPr lang="el-GR" sz="1800" dirty="0" err="1"/>
                  <a:t>χρησιμοποιούντε</a:t>
                </a:r>
                <a:r>
                  <a:rPr lang="el-GR" sz="1800" dirty="0"/>
                  <a:t> για την ανομοιογένεια είναι η </a:t>
                </a:r>
                <a:r>
                  <a:rPr lang="en-US" sz="1800" dirty="0"/>
                  <a:t>Cochran’s Q statistic </a:t>
                </a:r>
                <a14:m>
                  <m:oMath xmlns:m="http://schemas.openxmlformats.org/officeDocument/2006/math">
                    <m:sSup>
                      <m:sSupPr>
                        <m:ctrlPr>
                          <a:rPr lang="en-US" sz="1800" i="1" smtClean="0">
                            <a:latin typeface="Cambria Math" panose="02040503050406030204" pitchFamily="18" charset="0"/>
                          </a:rPr>
                        </m:ctrlPr>
                      </m:sSupPr>
                      <m:e>
                        <m:r>
                          <m:rPr>
                            <m:sty m:val="p"/>
                          </m:rPr>
                          <a:rPr lang="el-GR" sz="1800" b="0" i="0" smtClean="0">
                            <a:latin typeface="Cambria Math" charset="0"/>
                          </a:rPr>
                          <m:t>Ι</m:t>
                        </m:r>
                      </m:e>
                      <m:sup>
                        <m:r>
                          <a:rPr lang="el-GR" sz="1800" b="0" i="1" smtClean="0">
                            <a:latin typeface="Cambria Math" charset="0"/>
                          </a:rPr>
                          <m:t>2</m:t>
                        </m:r>
                      </m:sup>
                    </m:sSup>
                  </m:oMath>
                </a14:m>
                <a:r>
                  <a:rPr lang="el-GR" sz="1800" dirty="0"/>
                  <a:t>.</a:t>
                </a:r>
              </a:p>
              <a:p>
                <a:pPr lvl="1" defTabSz="914400">
                  <a:spcBef>
                    <a:spcPts val="0"/>
                  </a:spcBef>
                  <a:spcAft>
                    <a:spcPts val="0"/>
                  </a:spcAft>
                  <a:buClrTx/>
                  <a:buSzTx/>
                </a:pPr>
                <a:r>
                  <a:rPr lang="en-US" sz="1800" dirty="0"/>
                  <a:t>Cochran’s </a:t>
                </a:r>
                <a:r>
                  <a:rPr lang="en-US" sz="1800" i="1" dirty="0"/>
                  <a:t>Q </a:t>
                </a:r>
                <a:r>
                  <a:rPr lang="en-US" sz="1800" dirty="0"/>
                  <a:t>statistic follows a </a:t>
                </a:r>
                <a14:m>
                  <m:oMath xmlns:m="http://schemas.openxmlformats.org/officeDocument/2006/math">
                    <m:sSup>
                      <m:sSupPr>
                        <m:ctrlPr>
                          <a:rPr lang="en-US" sz="1800" i="1" smtClean="0">
                            <a:latin typeface="Cambria Math" panose="02040503050406030204" pitchFamily="18" charset="0"/>
                          </a:rPr>
                        </m:ctrlPr>
                      </m:sSupPr>
                      <m:e>
                        <m:r>
                          <a:rPr lang="en-US" sz="1800" b="0" i="1" smtClean="0">
                            <a:latin typeface="Cambria Math" charset="0"/>
                          </a:rPr>
                          <m:t>𝑋</m:t>
                        </m:r>
                      </m:e>
                      <m:sup>
                        <m:r>
                          <a:rPr lang="en-US" sz="1800" b="0" i="1" smtClean="0">
                            <a:latin typeface="Cambria Math" charset="0"/>
                          </a:rPr>
                          <m:t>2</m:t>
                        </m:r>
                      </m:sup>
                    </m:sSup>
                  </m:oMath>
                </a14:m>
                <a:r>
                  <a:rPr lang="en-US" sz="1800" dirty="0"/>
                  <a:t> distribution with </a:t>
                </a:r>
                <a:r>
                  <a:rPr lang="en-US" sz="1800" i="1" dirty="0"/>
                  <a:t>k</a:t>
                </a:r>
                <a:r>
                  <a:rPr lang="en-US" sz="1800" dirty="0"/>
                  <a:t>–1 degrees of freedom, where </a:t>
                </a:r>
                <a:r>
                  <a:rPr lang="en-US" sz="1800" i="1" dirty="0"/>
                  <a:t>k </a:t>
                </a:r>
                <a:r>
                  <a:rPr lang="en-US" sz="1800" dirty="0"/>
                  <a:t>is the number of studies and is typically considered to be significant at </a:t>
                </a:r>
                <a:r>
                  <a:rPr lang="en-US" sz="1800" i="1" dirty="0"/>
                  <a:t>α </a:t>
                </a:r>
                <a:r>
                  <a:rPr lang="en-US" sz="1800" dirty="0"/>
                  <a:t>= 0.10 (where </a:t>
                </a:r>
                <a:r>
                  <a:rPr lang="en-US" sz="1800" i="1" dirty="0"/>
                  <a:t>α </a:t>
                </a:r>
                <a:r>
                  <a:rPr lang="en-US" sz="1800" dirty="0"/>
                  <a:t>is the type I error)</a:t>
                </a:r>
                <a:endParaRPr lang="el-GR" sz="1800" dirty="0"/>
              </a:p>
              <a:p>
                <a:pPr marL="457200" lvl="1" indent="0" defTabSz="914400">
                  <a:spcBef>
                    <a:spcPts val="0"/>
                  </a:spcBef>
                  <a:spcAft>
                    <a:spcPts val="0"/>
                  </a:spcAft>
                  <a:buClrTx/>
                  <a:buSzTx/>
                  <a:buNone/>
                </a:pPr>
                <a:r>
                  <a:rPr lang="en-US" sz="1800" dirty="0"/>
                  <a:t> </a:t>
                </a:r>
                <a:r>
                  <a:rPr lang="el-GR" sz="1800" dirty="0"/>
                  <a:t>			</a:t>
                </a:r>
                <a:r>
                  <a:rPr lang="pl-PL" sz="1800" b="1" i="1" dirty="0"/>
                  <a:t>Q </a:t>
                </a:r>
                <a:r>
                  <a:rPr lang="pl-PL" sz="1800" b="1" dirty="0"/>
                  <a:t>= </a:t>
                </a:r>
                <a14:m>
                  <m:oMath xmlns:m="http://schemas.openxmlformats.org/officeDocument/2006/math">
                    <m:nary>
                      <m:naryPr>
                        <m:chr m:val="∑"/>
                        <m:limLoc m:val="subSup"/>
                        <m:supHide m:val="on"/>
                        <m:ctrlPr>
                          <a:rPr lang="pl-PL" sz="1800" b="1" i="1" smtClean="0">
                            <a:latin typeface="Cambria Math" panose="02040503050406030204" pitchFamily="18" charset="0"/>
                          </a:rPr>
                        </m:ctrlPr>
                      </m:naryPr>
                      <m:sub>
                        <m:r>
                          <m:rPr>
                            <m:brk m:alnAt="9"/>
                          </m:rPr>
                          <a:rPr lang="en-US" sz="1800" b="1" i="1" smtClean="0">
                            <a:latin typeface="Cambria Math" charset="0"/>
                          </a:rPr>
                          <m:t>𝒊</m:t>
                        </m:r>
                      </m:sub>
                      <m:sup/>
                      <m:e>
                        <m:sSub>
                          <m:sSubPr>
                            <m:ctrlPr>
                              <a:rPr lang="en-US" sz="1800" b="1" i="1" smtClean="0">
                                <a:latin typeface="Cambria Math" panose="02040503050406030204" pitchFamily="18" charset="0"/>
                              </a:rPr>
                            </m:ctrlPr>
                          </m:sSubPr>
                          <m:e>
                            <m:r>
                              <a:rPr lang="en-US" sz="1800" b="1" i="1" smtClean="0">
                                <a:latin typeface="Cambria Math" charset="0"/>
                              </a:rPr>
                              <m:t>𝒘</m:t>
                            </m:r>
                          </m:e>
                          <m:sub>
                            <m:r>
                              <a:rPr lang="en-US" sz="1800" b="1" i="1" smtClean="0">
                                <a:latin typeface="Cambria Math" charset="0"/>
                              </a:rPr>
                              <m:t>𝒊</m:t>
                            </m:r>
                          </m:sub>
                        </m:sSub>
                      </m:e>
                    </m:nary>
                  </m:oMath>
                </a14:m>
                <a:r>
                  <a:rPr lang="pl-PL" sz="1800" b="1" dirty="0"/>
                  <a:t>(</a:t>
                </a:r>
                <a14:m>
                  <m:oMath xmlns:m="http://schemas.openxmlformats.org/officeDocument/2006/math">
                    <m:sSub>
                      <m:sSubPr>
                        <m:ctrlPr>
                          <a:rPr lang="en-US" sz="1800" b="1" i="1" dirty="0" smtClean="0">
                            <a:latin typeface="Cambria Math" panose="02040503050406030204" pitchFamily="18" charset="0"/>
                          </a:rPr>
                        </m:ctrlPr>
                      </m:sSubPr>
                      <m:e>
                        <m:r>
                          <a:rPr lang="el-GR" sz="1800" b="1" i="1" dirty="0" smtClean="0">
                            <a:latin typeface="Cambria Math" charset="0"/>
                          </a:rPr>
                          <m:t>𝜽</m:t>
                        </m:r>
                      </m:e>
                      <m:sub>
                        <m:r>
                          <a:rPr lang="en-US" sz="1800" b="1" i="1" dirty="0" smtClean="0">
                            <a:latin typeface="Cambria Math" charset="0"/>
                          </a:rPr>
                          <m:t>𝒊</m:t>
                        </m:r>
                      </m:sub>
                    </m:sSub>
                  </m:oMath>
                </a14:m>
                <a:r>
                  <a:rPr lang="pl-PL" sz="1800" b="1" dirty="0"/>
                  <a:t>– </a:t>
                </a:r>
                <a14:m>
                  <m:oMath xmlns:m="http://schemas.openxmlformats.org/officeDocument/2006/math">
                    <m:sSub>
                      <m:sSubPr>
                        <m:ctrlPr>
                          <a:rPr lang="en-US" sz="1800" b="1" i="1" smtClean="0">
                            <a:latin typeface="Cambria Math" panose="02040503050406030204" pitchFamily="18" charset="0"/>
                          </a:rPr>
                        </m:ctrlPr>
                      </m:sSubPr>
                      <m:e>
                        <m:r>
                          <a:rPr lang="el-GR" sz="1800" b="1" i="1" smtClean="0">
                            <a:latin typeface="Cambria Math" charset="0"/>
                          </a:rPr>
                          <m:t>𝜽</m:t>
                        </m:r>
                      </m:e>
                      <m:sub>
                        <m:r>
                          <a:rPr lang="en-US" sz="1800" b="1" i="1" smtClean="0">
                            <a:latin typeface="Cambria Math" charset="0"/>
                          </a:rPr>
                          <m:t>𝑭</m:t>
                        </m:r>
                      </m:sub>
                    </m:sSub>
                  </m:oMath>
                </a14:m>
                <a:r>
                  <a:rPr lang="pl-PL" sz="1800" b="1" i="1" dirty="0"/>
                  <a:t> </a:t>
                </a:r>
                <a:r>
                  <a:rPr lang="pl-PL" sz="1800" b="1" dirty="0"/>
                  <a:t>)</a:t>
                </a:r>
                <a:r>
                  <a:rPr lang="pl-PL" sz="1800" dirty="0"/>
                  <a:t> </a:t>
                </a:r>
                <a:endParaRPr lang="en-US" sz="1800" dirty="0"/>
              </a:p>
              <a:p>
                <a:pPr lvl="1" defTabSz="914400">
                  <a:spcBef>
                    <a:spcPts val="0"/>
                  </a:spcBef>
                  <a:spcAft>
                    <a:spcPts val="0"/>
                  </a:spcAft>
                  <a:buClrTx/>
                  <a:buSzTx/>
                </a:pPr>
                <a:endParaRPr lang="en-US" sz="1800" i="1" dirty="0"/>
              </a:p>
              <a:p>
                <a:pPr lvl="1" defTabSz="914400">
                  <a:spcBef>
                    <a:spcPts val="0"/>
                  </a:spcBef>
                  <a:spcAft>
                    <a:spcPts val="0"/>
                  </a:spcAft>
                  <a:buClrTx/>
                  <a:buSzTx/>
                </a:pPr>
                <a14:m>
                  <m:oMath xmlns:m="http://schemas.openxmlformats.org/officeDocument/2006/math">
                    <m:sSup>
                      <m:sSupPr>
                        <m:ctrlPr>
                          <a:rPr lang="en-US" sz="1800" i="1" smtClean="0">
                            <a:latin typeface="Cambria Math" panose="02040503050406030204" pitchFamily="18" charset="0"/>
                          </a:rPr>
                        </m:ctrlPr>
                      </m:sSupPr>
                      <m:e>
                        <m:r>
                          <a:rPr lang="en-US" sz="1800" b="0" i="1" smtClean="0">
                            <a:latin typeface="Cambria Math" charset="0"/>
                          </a:rPr>
                          <m:t>𝐼</m:t>
                        </m:r>
                      </m:e>
                      <m:sup>
                        <m:r>
                          <a:rPr lang="en-US" sz="1800" b="0" i="1" smtClean="0">
                            <a:latin typeface="Cambria Math" charset="0"/>
                          </a:rPr>
                          <m:t>2</m:t>
                        </m:r>
                      </m:sup>
                    </m:sSup>
                  </m:oMath>
                </a14:m>
                <a:r>
                  <a:rPr lang="en-US" sz="1800" dirty="0"/>
                  <a:t> quantifies the heterogeneity by measuring the amount of heterogeneity that is not due to chance. It ranges from 0–100% and is considered low, moderate, large and very large for values 0–25%, 25–50%, 50–75% and &gt;75%, respectively</a:t>
                </a:r>
                <a:r>
                  <a:rPr lang="el-GR" sz="1800" dirty="0"/>
                  <a:t>.</a:t>
                </a:r>
                <a:r>
                  <a:rPr lang="en-US" sz="1800" dirty="0"/>
                  <a:t> </a:t>
                </a:r>
                <a:endParaRPr lang="el-GR" sz="1800" dirty="0"/>
              </a:p>
              <a:p>
                <a:pPr marL="457200" lvl="1" indent="0" defTabSz="914400">
                  <a:spcBef>
                    <a:spcPts val="0"/>
                  </a:spcBef>
                  <a:spcAft>
                    <a:spcPts val="0"/>
                  </a:spcAft>
                  <a:buClrTx/>
                  <a:buSzTx/>
                  <a:buNone/>
                </a:pPr>
                <a:endParaRPr lang="el-GR" sz="1800" dirty="0"/>
              </a:p>
              <a:p>
                <a:pPr marL="0" indent="0" defTabSz="914400">
                  <a:spcBef>
                    <a:spcPts val="0"/>
                  </a:spcBef>
                  <a:spcAft>
                    <a:spcPts val="0"/>
                  </a:spcAft>
                  <a:buClrTx/>
                  <a:buSzTx/>
                  <a:buNone/>
                </a:pPr>
                <a:r>
                  <a:rPr lang="en-US" dirty="0"/>
                  <a:t>			</a:t>
                </a:r>
                <a:r>
                  <a:rPr lang="mr-IN" i="1" dirty="0"/>
                  <a:t> </a:t>
                </a:r>
                <a14:m>
                  <m:oMath xmlns:m="http://schemas.openxmlformats.org/officeDocument/2006/math">
                    <m:sSup>
                      <m:sSupPr>
                        <m:ctrlPr>
                          <a:rPr lang="mr-IN" sz="1800" b="1" i="1" smtClean="0">
                            <a:latin typeface="Cambria Math" panose="02040503050406030204" pitchFamily="18" charset="0"/>
                          </a:rPr>
                        </m:ctrlPr>
                      </m:sSupPr>
                      <m:e>
                        <m:r>
                          <a:rPr lang="en-US" sz="1800" b="1" i="1" smtClean="0">
                            <a:latin typeface="Cambria Math" charset="0"/>
                          </a:rPr>
                          <m:t>𝑰</m:t>
                        </m:r>
                      </m:e>
                      <m:sup>
                        <m:r>
                          <a:rPr lang="en-US" sz="1800" b="1" i="1" smtClean="0">
                            <a:latin typeface="Cambria Math" charset="0"/>
                          </a:rPr>
                          <m:t>𝟐</m:t>
                        </m:r>
                      </m:sup>
                    </m:sSup>
                  </m:oMath>
                </a14:m>
                <a:r>
                  <a:rPr lang="mr-IN" sz="1800" b="1" dirty="0"/>
                  <a:t> = 100*(</a:t>
                </a:r>
                <a:r>
                  <a:rPr lang="mr-IN" sz="1800" b="1" i="1" dirty="0" err="1"/>
                  <a:t>Q</a:t>
                </a:r>
                <a:r>
                  <a:rPr lang="mr-IN" sz="1800" b="1" dirty="0"/>
                  <a:t>– (</a:t>
                </a:r>
                <a:r>
                  <a:rPr lang="mr-IN" sz="1800" b="1" i="1" dirty="0" err="1"/>
                  <a:t>k</a:t>
                </a:r>
                <a:r>
                  <a:rPr lang="mr-IN" sz="1800" b="1" i="1" dirty="0"/>
                  <a:t> </a:t>
                </a:r>
                <a:r>
                  <a:rPr lang="mr-IN" sz="1800" b="1" dirty="0"/>
                  <a:t>– 1))</a:t>
                </a:r>
                <a:r>
                  <a:rPr lang="mr-IN" sz="1800" dirty="0"/>
                  <a:t> </a:t>
                </a:r>
              </a:p>
              <a:p>
                <a:pPr marL="0" marR="0" lvl="0" indent="0" defTabSz="914400" eaLnBrk="1" fontAlgn="auto" latinLnBrk="0" hangingPunct="1">
                  <a:lnSpc>
                    <a:spcPct val="100000"/>
                  </a:lnSpc>
                  <a:spcBef>
                    <a:spcPts val="0"/>
                  </a:spcBef>
                  <a:spcAft>
                    <a:spcPts val="0"/>
                  </a:spcAft>
                  <a:buClrTx/>
                  <a:buSzTx/>
                  <a:buFontTx/>
                  <a:buNone/>
                  <a:tabLst/>
                  <a:defRPr/>
                </a:pPr>
                <a:endParaRPr lang="el-GR" dirty="0"/>
              </a:p>
              <a:p>
                <a:pPr marL="0" marR="0" lvl="0" indent="0" defTabSz="914400" eaLnBrk="1" fontAlgn="auto" latinLnBrk="0" hangingPunct="1">
                  <a:lnSpc>
                    <a:spcPct val="100000"/>
                  </a:lnSpc>
                  <a:spcBef>
                    <a:spcPts val="0"/>
                  </a:spcBef>
                  <a:spcAft>
                    <a:spcPts val="0"/>
                  </a:spcAft>
                  <a:buClrTx/>
                  <a:buSzTx/>
                  <a:buFontTx/>
                  <a:buNone/>
                  <a:tabLst/>
                  <a:defRPr/>
                </a:pPr>
                <a:endParaRPr lang="el-GR"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445" t="-734" b="-734"/>
                </a:stretch>
              </a:blipFill>
            </p:spPr>
            <p:txBody>
              <a:bodyPr/>
              <a:lstStyle/>
              <a:p>
                <a:r>
                  <a:rPr lang="en-US">
                    <a:noFill/>
                  </a:rPr>
                  <a:t> </a:t>
                </a:r>
              </a:p>
            </p:txBody>
          </p:sp>
        </mc:Fallback>
      </mc:AlternateContent>
    </p:spTree>
    <p:extLst>
      <p:ext uri="{BB962C8B-B14F-4D97-AF65-F5344CB8AC3E}">
        <p14:creationId xmlns:p14="http://schemas.microsoft.com/office/powerpoint/2010/main" val="19324811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Storage</a:t>
            </a:r>
          </a:p>
        </p:txBody>
      </p:sp>
      <p:sp>
        <p:nvSpPr>
          <p:cNvPr id="3" name="Content Placeholder 2"/>
          <p:cNvSpPr>
            <a:spLocks noGrp="1"/>
          </p:cNvSpPr>
          <p:nvPr>
            <p:ph idx="1"/>
          </p:nvPr>
        </p:nvSpPr>
        <p:spPr/>
        <p:txBody>
          <a:bodyPr>
            <a:normAutofit lnSpcReduction="10000"/>
          </a:bodyPr>
          <a:lstStyle/>
          <a:p>
            <a:pPr marL="0" indent="0">
              <a:buNone/>
            </a:pPr>
            <a:r>
              <a:rPr lang="en-US" dirty="0"/>
              <a:t>Data storage is an important aspect of meta-analysis as the individual-level data collected by each partner and also single participants’ genotypes should be kept secured and unidentifiable. Most collaborative meta-analyses use online storage options to deposit summary data, giving access to members of the analysis team. This enables the partners to retain control of individual-level primary data. In most settings, summary data are statistically as efficient for meta-analysis as individual-level data16. The major drawback of working with summary data comes when more detailed investigations are required, such as conditional analyses, gene–gene interactions or adjusted analyses. </a:t>
            </a:r>
          </a:p>
          <a:p>
            <a:pPr marL="0" indent="0">
              <a:buNone/>
            </a:pPr>
            <a:endParaRPr lang="en-US" dirty="0"/>
          </a:p>
        </p:txBody>
      </p:sp>
    </p:spTree>
    <p:extLst>
      <p:ext uri="{BB962C8B-B14F-4D97-AF65-F5344CB8AC3E}">
        <p14:creationId xmlns:p14="http://schemas.microsoft.com/office/powerpoint/2010/main" val="14562730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Meta-analyses of meta-analyses</a:t>
            </a:r>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l-GR" dirty="0"/>
              <a:t>Για κάποιους κρίσιμους </a:t>
            </a:r>
            <a:r>
              <a:rPr lang="el-GR" dirty="0" err="1"/>
              <a:t>φενότυπους</a:t>
            </a:r>
            <a:r>
              <a:rPr lang="el-GR" dirty="0"/>
              <a:t> μπορεί να υπάρχουν πολλές ατομικές έρευνες καθώς και πολλές συλλογικές. Αυτά τα αποτελέσματα μπορεί να έχουν προέρθει είτε από διαφορετικούς μηχανισμούς είτε από διαφορετικές έρευνες. Η</a:t>
            </a:r>
            <a:r>
              <a:rPr lang="en-US" dirty="0"/>
              <a:t> </a:t>
            </a:r>
            <a:r>
              <a:rPr lang="el-GR" dirty="0"/>
              <a:t>επιτυχής συνένωση των αποτελεσμάτων των διαφορετικών ερευνών θα επιτρέψει στις </a:t>
            </a:r>
            <a:r>
              <a:rPr lang="en-US" dirty="0"/>
              <a:t>mega-analyses </a:t>
            </a:r>
            <a:r>
              <a:rPr lang="el-GR" dirty="0"/>
              <a:t>να έχει αποτελέσματα πολλών παλιών ερευνών καθώς και πολλών </a:t>
            </a:r>
            <a:r>
              <a:rPr lang="en-US" dirty="0"/>
              <a:t>meta-analyses. </a:t>
            </a:r>
            <a:r>
              <a:rPr lang="el-GR" dirty="0"/>
              <a:t>Αυτό θα έχει ως αποτέλεσμα τη ραγδαία αύξηση στον εντοπισμό σπάνιων </a:t>
            </a:r>
            <a:r>
              <a:rPr lang="el-GR" dirty="0" err="1"/>
              <a:t>φενότυπων</a:t>
            </a:r>
            <a:r>
              <a:rPr lang="el-GR" dirty="0"/>
              <a:t>. Ειδικά για </a:t>
            </a:r>
            <a:r>
              <a:rPr lang="el-GR" dirty="0" err="1"/>
              <a:t>φενότυπους</a:t>
            </a:r>
            <a:r>
              <a:rPr lang="el-GR" dirty="0"/>
              <a:t> με σπάνια εμφάνιση.</a:t>
            </a:r>
            <a:endParaRPr lang="en-US" dirty="0"/>
          </a:p>
        </p:txBody>
      </p:sp>
    </p:spTree>
    <p:extLst>
      <p:ext uri="{BB962C8B-B14F-4D97-AF65-F5344CB8AC3E}">
        <p14:creationId xmlns:p14="http://schemas.microsoft.com/office/powerpoint/2010/main" val="15412179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868102"/>
            <a:ext cx="9601196" cy="844952"/>
          </a:xfrm>
        </p:spPr>
        <p:txBody>
          <a:bodyPr>
            <a:normAutofit/>
          </a:bodyPr>
          <a:lstStyle/>
          <a:p>
            <a:r>
              <a:rPr lang="en-US" dirty="0"/>
              <a:t>What is meta-analysis?</a:t>
            </a:r>
          </a:p>
        </p:txBody>
      </p:sp>
      <p:sp>
        <p:nvSpPr>
          <p:cNvPr id="3" name="Content Placeholder 2"/>
          <p:cNvSpPr>
            <a:spLocks noGrp="1"/>
          </p:cNvSpPr>
          <p:nvPr>
            <p:ph idx="1"/>
          </p:nvPr>
        </p:nvSpPr>
        <p:spPr/>
        <p:txBody>
          <a:bodyPr>
            <a:normAutofit fontScale="77500" lnSpcReduction="20000"/>
          </a:bodyPr>
          <a:lstStyle/>
          <a:p>
            <a:r>
              <a:rPr lang="en-US" dirty="0"/>
              <a:t>Meta-analysis </a:t>
            </a:r>
            <a:r>
              <a:rPr lang="el-GR" dirty="0" err="1"/>
              <a:t>έιναι</a:t>
            </a:r>
            <a:r>
              <a:rPr lang="el-GR" dirty="0"/>
              <a:t> η μέθοδος που χρησιμοποιεί τον συνδυασμό και τη σύνοψη ερευνητικών μελετών που </a:t>
            </a:r>
            <a:r>
              <a:rPr lang="el-GR" dirty="0" err="1"/>
              <a:t>εχουν</a:t>
            </a:r>
            <a:r>
              <a:rPr lang="el-GR" dirty="0"/>
              <a:t> γίνει στο παρελθόν για το ίδιο θέμα ώστε να </a:t>
            </a:r>
            <a:r>
              <a:rPr lang="el-GR" dirty="0" err="1"/>
              <a:t>οδηγηθουμε</a:t>
            </a:r>
            <a:r>
              <a:rPr lang="el-GR" dirty="0"/>
              <a:t> σε ένα συνολικό συμπέρασμα </a:t>
            </a:r>
            <a:endParaRPr lang="en-US" dirty="0"/>
          </a:p>
          <a:p>
            <a:r>
              <a:rPr lang="en-US" dirty="0"/>
              <a:t>Advantages:</a:t>
            </a:r>
          </a:p>
          <a:p>
            <a:pPr lvl="1"/>
            <a:r>
              <a:rPr lang="en-US" dirty="0"/>
              <a:t>Results can be generalized to a larger population</a:t>
            </a:r>
          </a:p>
          <a:p>
            <a:pPr lvl="1"/>
            <a:r>
              <a:rPr lang="en-US" dirty="0"/>
              <a:t>Can use summary data (no sharing individual-level data) </a:t>
            </a:r>
            <a:endParaRPr lang="en-US" dirty="0">
              <a:latin typeface="Wingdings" charset="2"/>
            </a:endParaRPr>
          </a:p>
          <a:p>
            <a:pPr lvl="1"/>
            <a:r>
              <a:rPr lang="en-US" dirty="0"/>
              <a:t>The precision and accuracy of estimates can be improved</a:t>
            </a:r>
          </a:p>
          <a:p>
            <a:r>
              <a:rPr lang="en-US" dirty="0"/>
              <a:t>Disadvantages:</a:t>
            </a:r>
          </a:p>
          <a:p>
            <a:pPr lvl="1"/>
            <a:r>
              <a:rPr lang="en-US" dirty="0"/>
              <a:t>Sources of bias are not controlled by the method: a good meta-analysis of badly designed studies will still result in bad statistics </a:t>
            </a:r>
          </a:p>
          <a:p>
            <a:pPr lvl="1"/>
            <a:r>
              <a:rPr lang="en-US" dirty="0"/>
              <a:t>Publication bias: studies show negative or insignificant results are less likely to be published </a:t>
            </a:r>
          </a:p>
          <a:p>
            <a:endParaRPr lang="en-US" dirty="0"/>
          </a:p>
        </p:txBody>
      </p:sp>
    </p:spTree>
    <p:extLst>
      <p:ext uri="{BB962C8B-B14F-4D97-AF65-F5344CB8AC3E}">
        <p14:creationId xmlns:p14="http://schemas.microsoft.com/office/powerpoint/2010/main" val="7104231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555585" y="486137"/>
            <a:ext cx="11042248" cy="5833640"/>
          </a:xfrm>
          <a:prstGeom prst="rect">
            <a:avLst/>
          </a:prstGeom>
        </p:spPr>
      </p:pic>
    </p:spTree>
    <p:extLst>
      <p:ext uri="{BB962C8B-B14F-4D97-AF65-F5344CB8AC3E}">
        <p14:creationId xmlns:p14="http://schemas.microsoft.com/office/powerpoint/2010/main" val="10257079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92511" y="520860"/>
            <a:ext cx="11244217" cy="5856791"/>
          </a:xfrm>
          <a:prstGeom prst="rect">
            <a:avLst/>
          </a:prstGeom>
        </p:spPr>
      </p:pic>
    </p:spTree>
    <p:extLst>
      <p:ext uri="{BB962C8B-B14F-4D97-AF65-F5344CB8AC3E}">
        <p14:creationId xmlns:p14="http://schemas.microsoft.com/office/powerpoint/2010/main" val="20087639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982133"/>
            <a:ext cx="9601196" cy="1124460"/>
          </a:xfrm>
        </p:spPr>
        <p:txBody>
          <a:bodyPr/>
          <a:lstStyle/>
          <a:p>
            <a:r>
              <a:rPr lang="en-US" dirty="0"/>
              <a:t> Models for Data Synthesis</a:t>
            </a:r>
          </a:p>
        </p:txBody>
      </p:sp>
      <p:sp>
        <p:nvSpPr>
          <p:cNvPr id="3" name="Content Placeholder 2"/>
          <p:cNvSpPr>
            <a:spLocks noGrp="1"/>
          </p:cNvSpPr>
          <p:nvPr>
            <p:ph idx="1"/>
          </p:nvPr>
        </p:nvSpPr>
        <p:spPr>
          <a:xfrm>
            <a:off x="1295401" y="2453833"/>
            <a:ext cx="9601196" cy="3422035"/>
          </a:xfrm>
        </p:spPr>
        <p:txBody>
          <a:bodyPr>
            <a:normAutofit lnSpcReduction="10000"/>
          </a:bodyPr>
          <a:lstStyle/>
          <a:p>
            <a:r>
              <a:rPr lang="el-GR" dirty="0"/>
              <a:t>Μερικά μοντέλα που χρησιμοποιούνται στη </a:t>
            </a:r>
            <a:r>
              <a:rPr lang="en-US" dirty="0"/>
              <a:t>GWAS meta-analysis </a:t>
            </a:r>
            <a:r>
              <a:rPr lang="el-GR" dirty="0"/>
              <a:t>είναι </a:t>
            </a:r>
            <a:r>
              <a:rPr lang="en-US" dirty="0"/>
              <a:t>:</a:t>
            </a:r>
          </a:p>
          <a:p>
            <a:r>
              <a:rPr lang="en-US" dirty="0"/>
              <a:t>P values and Z scores </a:t>
            </a:r>
          </a:p>
          <a:p>
            <a:r>
              <a:rPr lang="en-US" dirty="0"/>
              <a:t>Fixed effects</a:t>
            </a:r>
          </a:p>
          <a:p>
            <a:r>
              <a:rPr lang="en-US" dirty="0"/>
              <a:t>Random effects</a:t>
            </a:r>
          </a:p>
          <a:p>
            <a:r>
              <a:rPr lang="en-US" dirty="0"/>
              <a:t>Optimal weights</a:t>
            </a:r>
          </a:p>
          <a:p>
            <a:r>
              <a:rPr lang="en-US" dirty="0"/>
              <a:t>Bayesian meta-analysis </a:t>
            </a:r>
          </a:p>
          <a:p>
            <a:r>
              <a:rPr lang="en-US" dirty="0"/>
              <a:t>Q values (false discovery rate)</a:t>
            </a:r>
          </a:p>
        </p:txBody>
      </p:sp>
    </p:spTree>
    <p:extLst>
      <p:ext uri="{BB962C8B-B14F-4D97-AF65-F5344CB8AC3E}">
        <p14:creationId xmlns:p14="http://schemas.microsoft.com/office/powerpoint/2010/main" val="2003691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 values</a:t>
            </a:r>
          </a:p>
        </p:txBody>
      </p:sp>
      <p:sp>
        <p:nvSpPr>
          <p:cNvPr id="3" name="Content Placeholder 2"/>
          <p:cNvSpPr>
            <a:spLocks noGrp="1"/>
          </p:cNvSpPr>
          <p:nvPr>
            <p:ph idx="1"/>
          </p:nvPr>
        </p:nvSpPr>
        <p:spPr/>
        <p:txBody>
          <a:bodyPr/>
          <a:lstStyle/>
          <a:p>
            <a:pPr marL="0" indent="0">
              <a:buNone/>
            </a:pPr>
            <a:r>
              <a:rPr lang="el-GR" dirty="0"/>
              <a:t>Η πιο γνωστη μέθοδος που χρησιμοποιεί τα </a:t>
            </a:r>
            <a:r>
              <a:rPr lang="en-US" dirty="0"/>
              <a:t>P values </a:t>
            </a:r>
            <a:r>
              <a:rPr lang="el-GR" dirty="0"/>
              <a:t>είναι η </a:t>
            </a:r>
            <a:r>
              <a:rPr lang="el-GR" dirty="0" err="1"/>
              <a:t>μεθοδος</a:t>
            </a:r>
            <a:r>
              <a:rPr lang="el-GR" dirty="0"/>
              <a:t> του </a:t>
            </a:r>
            <a:r>
              <a:rPr lang="en-US" dirty="0"/>
              <a:t>Fischer.</a:t>
            </a:r>
          </a:p>
          <a:p>
            <a:pPr marL="0" indent="0">
              <a:buNone/>
            </a:pPr>
            <a:r>
              <a:rPr lang="el-GR" dirty="0"/>
              <a:t>Σε αυτή τη </a:t>
            </a:r>
            <a:r>
              <a:rPr lang="el-GR" dirty="0" err="1"/>
              <a:t>προςέγγιση</a:t>
            </a:r>
            <a:r>
              <a:rPr lang="el-GR" dirty="0"/>
              <a:t> η αρχική υπόθεση λέει ότι το  </a:t>
            </a:r>
            <a:r>
              <a:rPr lang="en-US" dirty="0"/>
              <a:t>true effect </a:t>
            </a:r>
            <a:r>
              <a:rPr lang="el-GR" dirty="0"/>
              <a:t>είναι </a:t>
            </a:r>
            <a:r>
              <a:rPr lang="en-US" dirty="0"/>
              <a:t>null </a:t>
            </a:r>
            <a:r>
              <a:rPr lang="el-GR" dirty="0"/>
              <a:t>σε όλα τα </a:t>
            </a:r>
            <a:r>
              <a:rPr lang="en-US" dirty="0"/>
              <a:t>data sets </a:t>
            </a:r>
            <a:r>
              <a:rPr lang="el-GR" dirty="0"/>
              <a:t>.Ένα </a:t>
            </a:r>
            <a:r>
              <a:rPr lang="el-GR" dirty="0" err="1"/>
              <a:t>σημαντικο</a:t>
            </a:r>
            <a:r>
              <a:rPr lang="el-GR" dirty="0"/>
              <a:t> </a:t>
            </a:r>
            <a:r>
              <a:rPr lang="el-GR" dirty="0" err="1"/>
              <a:t>μειονεκτημα</a:t>
            </a:r>
            <a:r>
              <a:rPr lang="el-GR" dirty="0"/>
              <a:t> του </a:t>
            </a:r>
            <a:r>
              <a:rPr lang="en-US" dirty="0"/>
              <a:t>P values </a:t>
            </a:r>
            <a:r>
              <a:rPr lang="el-GR" dirty="0"/>
              <a:t>είναι πως δεν μπορεί να μας παρέχει μια συνολική εκτίμηση του </a:t>
            </a:r>
            <a:r>
              <a:rPr lang="en-US" dirty="0"/>
              <a:t>effect size </a:t>
            </a:r>
            <a:r>
              <a:rPr lang="el-GR" dirty="0"/>
              <a:t>.Επιπλέον ο συνδυασμός των </a:t>
            </a:r>
            <a:r>
              <a:rPr lang="en-US" dirty="0"/>
              <a:t>P values </a:t>
            </a:r>
            <a:r>
              <a:rPr lang="el-GR" dirty="0"/>
              <a:t>μπορεί να είναι ψευδής όταν η </a:t>
            </a:r>
            <a:r>
              <a:rPr lang="el-GR" dirty="0" err="1"/>
              <a:t>κατευθυνση</a:t>
            </a:r>
            <a:r>
              <a:rPr lang="el-GR" dirty="0"/>
              <a:t> των </a:t>
            </a:r>
            <a:r>
              <a:rPr lang="en-US" dirty="0"/>
              <a:t>effects </a:t>
            </a:r>
            <a:r>
              <a:rPr lang="el-GR" dirty="0"/>
              <a:t>των </a:t>
            </a:r>
            <a:r>
              <a:rPr lang="el-GR" dirty="0" err="1"/>
              <a:t>διαφορων</a:t>
            </a:r>
            <a:r>
              <a:rPr lang="el-GR" dirty="0"/>
              <a:t> ερευνών δεν συμφωνούν.</a:t>
            </a:r>
            <a:endParaRPr lang="en-US" dirty="0"/>
          </a:p>
          <a:p>
            <a:pPr marL="0" indent="0">
              <a:buNone/>
            </a:pPr>
            <a:endParaRPr lang="en-US" dirty="0"/>
          </a:p>
        </p:txBody>
      </p:sp>
    </p:spTree>
    <p:extLst>
      <p:ext uri="{BB962C8B-B14F-4D97-AF65-F5344CB8AC3E}">
        <p14:creationId xmlns:p14="http://schemas.microsoft.com/office/powerpoint/2010/main" val="9283854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l-GR" dirty="0"/>
              <a:t>Ζ </a:t>
            </a:r>
            <a:r>
              <a:rPr lang="en-US" dirty="0"/>
              <a:t>scores </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pPr marL="0" indent="0">
                  <a:buNone/>
                </a:pPr>
                <a:r>
                  <a:rPr lang="el-GR" dirty="0"/>
                  <a:t>Μία άλλη μέθοδος που σχετίζεται με τη μέθοδο του </a:t>
                </a:r>
                <a:r>
                  <a:rPr lang="en-US" dirty="0" err="1"/>
                  <a:t>ficher</a:t>
                </a:r>
                <a:r>
                  <a:rPr lang="en-US" dirty="0"/>
                  <a:t>  </a:t>
                </a:r>
                <a:r>
                  <a:rPr lang="el-GR" dirty="0"/>
                  <a:t>είναι η </a:t>
                </a:r>
                <a:r>
                  <a:rPr lang="el-GR" dirty="0" err="1"/>
                  <a:t>μεθοδος</a:t>
                </a:r>
                <a:r>
                  <a:rPr lang="el-GR" dirty="0"/>
                  <a:t> των </a:t>
                </a:r>
                <a:r>
                  <a:rPr lang="en-US" dirty="0"/>
                  <a:t>Z scores </a:t>
                </a:r>
                <a:r>
                  <a:rPr lang="el-GR" dirty="0"/>
                  <a:t>.Το </a:t>
                </a:r>
                <a:r>
                  <a:rPr lang="en-US" dirty="0"/>
                  <a:t>Z score </a:t>
                </a:r>
                <a:r>
                  <a:rPr lang="el-GR" dirty="0"/>
                  <a:t>υπολογίζεται από τον τύπο</a:t>
                </a:r>
                <a:r>
                  <a:rPr lang="en-US" dirty="0"/>
                  <a:t> </a:t>
                </a:r>
                <a14:m>
                  <m:oMath xmlns:m="http://schemas.openxmlformats.org/officeDocument/2006/math">
                    <m:f>
                      <m:fPr>
                        <m:ctrlPr>
                          <a:rPr lang="mr-IN" i="1" smtClean="0">
                            <a:latin typeface="Cambria Math" panose="02040503050406030204" pitchFamily="18" charset="0"/>
                          </a:rPr>
                        </m:ctrlPr>
                      </m:fPr>
                      <m:num>
                        <m:nary>
                          <m:naryPr>
                            <m:chr m:val="∑"/>
                            <m:supHide m:val="on"/>
                            <m:ctrlPr>
                              <a:rPr lang="mr-IN" i="1" smtClean="0">
                                <a:latin typeface="Cambria Math" panose="02040503050406030204" pitchFamily="18" charset="0"/>
                              </a:rPr>
                            </m:ctrlPr>
                          </m:naryPr>
                          <m:sub>
                            <m:r>
                              <m:rPr>
                                <m:brk m:alnAt="7"/>
                              </m:rPr>
                              <a:rPr lang="en-US" b="0" i="1" smtClean="0">
                                <a:latin typeface="Cambria Math" charset="0"/>
                              </a:rPr>
                              <m:t>𝑖</m:t>
                            </m:r>
                          </m:sub>
                          <m:sup/>
                          <m:e>
                            <m:sSub>
                              <m:sSubPr>
                                <m:ctrlPr>
                                  <a:rPr lang="en-US" i="1" smtClean="0">
                                    <a:latin typeface="Cambria Math" panose="02040503050406030204" pitchFamily="18" charset="0"/>
                                  </a:rPr>
                                </m:ctrlPr>
                              </m:sSubPr>
                              <m:e>
                                <m:r>
                                  <a:rPr lang="en-US" b="0" i="1" smtClean="0">
                                    <a:latin typeface="Cambria Math" charset="0"/>
                                  </a:rPr>
                                  <m:t>𝑤</m:t>
                                </m:r>
                              </m:e>
                              <m:sub>
                                <m:r>
                                  <a:rPr lang="en-US" b="0" i="1" smtClean="0">
                                    <a:latin typeface="Cambria Math" charset="0"/>
                                  </a:rPr>
                                  <m:t>𝑖</m:t>
                                </m:r>
                              </m:sub>
                            </m:sSub>
                          </m:e>
                        </m:nary>
                        <m:sSub>
                          <m:sSubPr>
                            <m:ctrlPr>
                              <a:rPr lang="en-US" i="1">
                                <a:latin typeface="Cambria Math" panose="02040503050406030204" pitchFamily="18" charset="0"/>
                              </a:rPr>
                            </m:ctrlPr>
                          </m:sSubPr>
                          <m:e>
                            <m:r>
                              <a:rPr lang="en-US" i="1">
                                <a:latin typeface="Cambria Math" charset="0"/>
                              </a:rPr>
                              <m:t>𝑧</m:t>
                            </m:r>
                          </m:e>
                          <m:sub>
                            <m:r>
                              <a:rPr lang="en-US" i="1">
                                <a:latin typeface="Cambria Math" charset="0"/>
                              </a:rPr>
                              <m:t>𝑖</m:t>
                            </m:r>
                          </m:sub>
                        </m:sSub>
                      </m:num>
                      <m:den>
                        <m:rad>
                          <m:radPr>
                            <m:degHide m:val="on"/>
                            <m:ctrlPr>
                              <a:rPr lang="mr-IN" i="1" smtClean="0">
                                <a:latin typeface="Cambria Math" panose="02040503050406030204" pitchFamily="18" charset="0"/>
                              </a:rPr>
                            </m:ctrlPr>
                          </m:radPr>
                          <m:deg/>
                          <m:e>
                            <m:nary>
                              <m:naryPr>
                                <m:chr m:val="∑"/>
                                <m:limLoc m:val="subSup"/>
                                <m:supHide m:val="on"/>
                                <m:ctrlPr>
                                  <a:rPr lang="mr-IN" i="1" smtClean="0">
                                    <a:latin typeface="Cambria Math" panose="02040503050406030204" pitchFamily="18" charset="0"/>
                                  </a:rPr>
                                </m:ctrlPr>
                              </m:naryPr>
                              <m:sub>
                                <m:r>
                                  <m:rPr>
                                    <m:brk m:alnAt="9"/>
                                  </m:rPr>
                                  <a:rPr lang="en-US" b="0" i="1" smtClean="0">
                                    <a:latin typeface="Cambria Math" charset="0"/>
                                  </a:rPr>
                                  <m:t>𝑖</m:t>
                                </m:r>
                              </m:sub>
                              <m:sup/>
                              <m:e>
                                <m:sSubSup>
                                  <m:sSubSupPr>
                                    <m:ctrlPr>
                                      <a:rPr lang="en-US" i="1" smtClean="0">
                                        <a:latin typeface="Cambria Math" panose="02040503050406030204" pitchFamily="18" charset="0"/>
                                      </a:rPr>
                                    </m:ctrlPr>
                                  </m:sSubSupPr>
                                  <m:e>
                                    <m:r>
                                      <a:rPr lang="en-US" b="0" i="1" smtClean="0">
                                        <a:latin typeface="Cambria Math" charset="0"/>
                                      </a:rPr>
                                      <m:t>𝑤</m:t>
                                    </m:r>
                                  </m:e>
                                  <m:sub>
                                    <m:r>
                                      <a:rPr lang="en-US" b="0" i="1" smtClean="0">
                                        <a:latin typeface="Cambria Math" charset="0"/>
                                      </a:rPr>
                                      <m:t>𝑖</m:t>
                                    </m:r>
                                  </m:sub>
                                  <m:sup>
                                    <m:r>
                                      <a:rPr lang="en-US" b="0" i="1" smtClean="0">
                                        <a:latin typeface="Cambria Math" charset="0"/>
                                      </a:rPr>
                                      <m:t>2</m:t>
                                    </m:r>
                                  </m:sup>
                                </m:sSubSup>
                              </m:e>
                            </m:nary>
                          </m:e>
                        </m:rad>
                      </m:den>
                    </m:f>
                  </m:oMath>
                </a14:m>
                <a:endParaRPr lang="en-US" dirty="0"/>
              </a:p>
              <a:p>
                <a:pPr marL="0" indent="0">
                  <a:buNone/>
                </a:pPr>
                <a:r>
                  <a:rPr lang="el-GR" dirty="0"/>
                  <a:t>Όπου το </a:t>
                </a:r>
                <a:r>
                  <a:rPr lang="en-US" dirty="0"/>
                  <a:t>Wi </a:t>
                </a:r>
                <a:r>
                  <a:rPr lang="el-GR" dirty="0"/>
                  <a:t>είναι η τετραγωνική </a:t>
                </a:r>
                <a:r>
                  <a:rPr lang="el-GR" dirty="0" err="1"/>
                  <a:t>ριζα</a:t>
                </a:r>
                <a:r>
                  <a:rPr lang="el-GR" dirty="0"/>
                  <a:t> του μεγέθους του δείγματος της </a:t>
                </a:r>
                <a:r>
                  <a:rPr lang="en-US" dirty="0" err="1"/>
                  <a:t>i</a:t>
                </a:r>
                <a:r>
                  <a:rPr lang="el-GR" dirty="0"/>
                  <a:t>- </a:t>
                </a:r>
                <a:r>
                  <a:rPr lang="el-GR" dirty="0" err="1"/>
                  <a:t>οστης</a:t>
                </a:r>
                <a:r>
                  <a:rPr lang="el-GR" dirty="0"/>
                  <a:t> </a:t>
                </a:r>
                <a:r>
                  <a:rPr lang="el-GR" dirty="0" err="1"/>
                  <a:t>ερευνας</a:t>
                </a:r>
                <a:r>
                  <a:rPr lang="el-GR" dirty="0"/>
                  <a:t> και το  </a:t>
                </a:r>
                <a:r>
                  <a:rPr lang="el-GR" dirty="0" err="1"/>
                  <a:t>Ζι</a:t>
                </a:r>
                <a:r>
                  <a:rPr lang="el-GR" dirty="0"/>
                  <a:t>=</a:t>
                </a:r>
                <a14:m>
                  <m:oMath xmlns:m="http://schemas.openxmlformats.org/officeDocument/2006/math">
                    <m:sSup>
                      <m:sSupPr>
                        <m:ctrlPr>
                          <a:rPr lang="el-GR" i="1" smtClean="0">
                            <a:latin typeface="Cambria Math" panose="02040503050406030204" pitchFamily="18" charset="0"/>
                          </a:rPr>
                        </m:ctrlPr>
                      </m:sSupPr>
                      <m:e>
                        <m:r>
                          <m:rPr>
                            <m:sty m:val="p"/>
                          </m:rPr>
                          <a:rPr lang="el-GR" b="0" i="0" smtClean="0">
                            <a:latin typeface="Cambria Math" charset="0"/>
                          </a:rPr>
                          <m:t>Φ</m:t>
                        </m:r>
                      </m:e>
                      <m:sup>
                        <m:r>
                          <a:rPr lang="el-GR" b="0" i="1" smtClean="0">
                            <a:latin typeface="Cambria Math" charset="0"/>
                          </a:rPr>
                          <m:t>−1</m:t>
                        </m:r>
                      </m:sup>
                    </m:sSup>
                  </m:oMath>
                </a14:m>
                <a:r>
                  <a:rPr lang="el-GR" dirty="0"/>
                  <a:t>*(1-</a:t>
                </a:r>
                <a14:m>
                  <m:oMath xmlns:m="http://schemas.openxmlformats.org/officeDocument/2006/math">
                    <m:f>
                      <m:fPr>
                        <m:ctrlPr>
                          <a:rPr lang="mr-IN" i="1" dirty="0" smtClean="0">
                            <a:latin typeface="Cambria Math" panose="02040503050406030204" pitchFamily="18" charset="0"/>
                          </a:rPr>
                        </m:ctrlPr>
                      </m:fPr>
                      <m:num>
                        <m:r>
                          <a:rPr lang="en-US" b="0" i="1" dirty="0" smtClean="0">
                            <a:latin typeface="Cambria Math" charset="0"/>
                          </a:rPr>
                          <m:t>𝑃𝑖</m:t>
                        </m:r>
                      </m:num>
                      <m:den>
                        <m:r>
                          <a:rPr lang="en-US" b="0" i="1" dirty="0" smtClean="0">
                            <a:latin typeface="Cambria Math" charset="0"/>
                          </a:rPr>
                          <m:t>2</m:t>
                        </m:r>
                      </m:den>
                    </m:f>
                  </m:oMath>
                </a14:m>
                <a:r>
                  <a:rPr lang="en-US" dirty="0"/>
                  <a:t>)*(effect direction for study-</a:t>
                </a:r>
                <a:r>
                  <a:rPr lang="en-US" dirty="0" err="1"/>
                  <a:t>i</a:t>
                </a:r>
                <a:r>
                  <a:rPr lang="en-US" dirty="0"/>
                  <a:t>). </a:t>
                </a:r>
              </a:p>
              <a:p>
                <a:pPr marL="0" indent="0">
                  <a:buNone/>
                </a:pPr>
                <a:r>
                  <a:rPr lang="el-GR" dirty="0"/>
                  <a:t>Η </a:t>
                </a:r>
                <a:r>
                  <a:rPr lang="el-GR" dirty="0" err="1"/>
                  <a:t>μεθοδος</a:t>
                </a:r>
                <a:r>
                  <a:rPr lang="el-GR" dirty="0"/>
                  <a:t> των </a:t>
                </a:r>
                <a:r>
                  <a:rPr lang="en-US" dirty="0"/>
                  <a:t>Z scores </a:t>
                </a:r>
                <a:r>
                  <a:rPr lang="el-GR" dirty="0" err="1"/>
                  <a:t>βασιζεται</a:t>
                </a:r>
                <a:r>
                  <a:rPr lang="el-GR" dirty="0"/>
                  <a:t> στο </a:t>
                </a:r>
                <a:r>
                  <a:rPr lang="el-GR" dirty="0" err="1"/>
                  <a:t>μεσο</a:t>
                </a:r>
                <a:r>
                  <a:rPr lang="el-GR" dirty="0"/>
                  <a:t> </a:t>
                </a:r>
                <a:r>
                  <a:rPr lang="el-GR" dirty="0" err="1"/>
                  <a:t>ορο</a:t>
                </a:r>
                <a:r>
                  <a:rPr lang="el-GR" dirty="0"/>
                  <a:t> των </a:t>
                </a:r>
                <a:r>
                  <a:rPr lang="en-US" dirty="0" err="1"/>
                  <a:t>Zi</a:t>
                </a:r>
                <a:r>
                  <a:rPr lang="en-US" dirty="0"/>
                  <a:t> values.</a:t>
                </a:r>
                <a:r>
                  <a:rPr lang="el-GR" dirty="0" err="1"/>
                  <a:t>Ενα</a:t>
                </a:r>
                <a:r>
                  <a:rPr lang="el-GR" dirty="0"/>
                  <a:t> </a:t>
                </a:r>
                <a:r>
                  <a:rPr lang="el-GR" dirty="0" err="1"/>
                  <a:t>πλεονεκτημα</a:t>
                </a:r>
                <a:r>
                  <a:rPr lang="el-GR" dirty="0"/>
                  <a:t> της μεθόδου είναι ότι λαμβάνει υπόψιν το </a:t>
                </a:r>
                <a:r>
                  <a:rPr lang="en-US" dirty="0"/>
                  <a:t>direction of effect </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1017" t="-1468" r="-1715" b="-1468"/>
                </a:stretch>
              </a:blipFill>
            </p:spPr>
            <p:txBody>
              <a:bodyPr/>
              <a:lstStyle/>
              <a:p>
                <a:r>
                  <a:rPr lang="en-US">
                    <a:noFill/>
                  </a:rPr>
                  <a:t> </a:t>
                </a:r>
              </a:p>
            </p:txBody>
          </p:sp>
        </mc:Fallback>
      </mc:AlternateContent>
    </p:spTree>
    <p:extLst>
      <p:ext uri="{BB962C8B-B14F-4D97-AF65-F5344CB8AC3E}">
        <p14:creationId xmlns:p14="http://schemas.microsoft.com/office/powerpoint/2010/main" val="15326732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Fixed Effects</a:t>
            </a:r>
          </a:p>
        </p:txBody>
      </p:sp>
      <p:sp>
        <p:nvSpPr>
          <p:cNvPr id="3" name="Content Placeholder 2"/>
          <p:cNvSpPr>
            <a:spLocks noGrp="1"/>
          </p:cNvSpPr>
          <p:nvPr>
            <p:ph idx="1"/>
          </p:nvPr>
        </p:nvSpPr>
        <p:spPr/>
        <p:txBody>
          <a:bodyPr>
            <a:normAutofit fontScale="85000" lnSpcReduction="10000"/>
          </a:bodyPr>
          <a:lstStyle/>
          <a:p>
            <a:pPr marL="0" indent="0">
              <a:buNone/>
            </a:pPr>
            <a:r>
              <a:rPr lang="en-US" dirty="0"/>
              <a:t>H fixed effect </a:t>
            </a:r>
            <a:r>
              <a:rPr lang="el-GR" dirty="0"/>
              <a:t>προσέγγιση είναι η πιο γνωστή για τη σύνθεση </a:t>
            </a:r>
            <a:r>
              <a:rPr lang="en-US" dirty="0"/>
              <a:t>GWAS data </a:t>
            </a:r>
            <a:r>
              <a:rPr lang="el-GR" dirty="0"/>
              <a:t>και η πιο ισχυρή για την </a:t>
            </a:r>
            <a:r>
              <a:rPr lang="el-GR" dirty="0" err="1"/>
              <a:t>ανακαλυψη</a:t>
            </a:r>
            <a:r>
              <a:rPr lang="el-GR" dirty="0"/>
              <a:t> των </a:t>
            </a:r>
            <a:r>
              <a:rPr lang="en-US" dirty="0"/>
              <a:t>phenotype-associated SNPs </a:t>
            </a:r>
            <a:r>
              <a:rPr lang="el-GR" dirty="0"/>
              <a:t>.</a:t>
            </a:r>
            <a:r>
              <a:rPr lang="en-US" dirty="0"/>
              <a:t>H fixed effect </a:t>
            </a:r>
            <a:r>
              <a:rPr lang="el-GR" dirty="0"/>
              <a:t>υποθέτει ότι το </a:t>
            </a:r>
            <a:r>
              <a:rPr lang="en-US" dirty="0"/>
              <a:t>true effect of each risk allele </a:t>
            </a:r>
            <a:r>
              <a:rPr lang="el-GR" dirty="0"/>
              <a:t>είναι το </a:t>
            </a:r>
            <a:r>
              <a:rPr lang="el-GR" dirty="0" err="1"/>
              <a:t>ιδιο</a:t>
            </a:r>
            <a:r>
              <a:rPr lang="el-GR" dirty="0"/>
              <a:t> σε κάθε σετ δεδομένων </a:t>
            </a:r>
            <a:r>
              <a:rPr lang="en-US" dirty="0"/>
              <a:t>.</a:t>
            </a:r>
            <a:r>
              <a:rPr lang="el-GR" dirty="0"/>
              <a:t>Υπάρχουν </a:t>
            </a:r>
            <a:r>
              <a:rPr lang="el-GR" dirty="0" err="1"/>
              <a:t>πολλα</a:t>
            </a:r>
            <a:r>
              <a:rPr lang="el-GR" dirty="0"/>
              <a:t> μοντέλα που </a:t>
            </a:r>
            <a:r>
              <a:rPr lang="el-GR" dirty="0" err="1"/>
              <a:t>χρησιμοποιούντε</a:t>
            </a:r>
            <a:r>
              <a:rPr lang="el-GR" dirty="0"/>
              <a:t> για τα </a:t>
            </a:r>
            <a:r>
              <a:rPr lang="en-US" dirty="0"/>
              <a:t>fixed effects </a:t>
            </a:r>
            <a:r>
              <a:rPr lang="el-GR" dirty="0"/>
              <a:t>. Αυτό που </a:t>
            </a:r>
            <a:r>
              <a:rPr lang="el-GR" dirty="0" err="1"/>
              <a:t>χρησιμοποιειται</a:t>
            </a:r>
            <a:r>
              <a:rPr lang="el-GR" dirty="0"/>
              <a:t> </a:t>
            </a:r>
            <a:r>
              <a:rPr lang="el-GR" dirty="0" err="1"/>
              <a:t>κυριως</a:t>
            </a:r>
            <a:r>
              <a:rPr lang="el-GR" dirty="0"/>
              <a:t> είναι το </a:t>
            </a:r>
            <a:r>
              <a:rPr lang="en-US" dirty="0"/>
              <a:t>inverse variance weighting.</a:t>
            </a:r>
            <a:r>
              <a:rPr lang="el-GR" dirty="0"/>
              <a:t> Ένα άλλο μοντέλο που χρησιμοποιείται είναι το </a:t>
            </a:r>
            <a:r>
              <a:rPr lang="en-US" dirty="0" err="1"/>
              <a:t>cochran</a:t>
            </a:r>
            <a:r>
              <a:rPr lang="en-US" dirty="0"/>
              <a:t>-mantel-</a:t>
            </a:r>
            <a:r>
              <a:rPr lang="en-US" dirty="0" err="1"/>
              <a:t>haenszel</a:t>
            </a:r>
            <a:endParaRPr lang="en-US" dirty="0"/>
          </a:p>
          <a:p>
            <a:r>
              <a:rPr lang="en-US" sz="1600" dirty="0"/>
              <a:t>Inverse variance weighting : is a method of aggregating 2 or more random variables to minimize the variance of the weighted average</a:t>
            </a:r>
            <a:r>
              <a:rPr lang="el-GR" sz="1600" dirty="0"/>
              <a:t> </a:t>
            </a:r>
            <a:endParaRPr lang="en-US" sz="1600" dirty="0"/>
          </a:p>
          <a:p>
            <a:r>
              <a:rPr lang="en-US" sz="1600" dirty="0"/>
              <a:t>The Cochran-Mantel-</a:t>
            </a:r>
            <a:r>
              <a:rPr lang="en-US" sz="1600" dirty="0" err="1"/>
              <a:t>Haenszel</a:t>
            </a:r>
            <a:r>
              <a:rPr lang="en-US" sz="1600" dirty="0"/>
              <a:t> : method is a technique that generates an estimate of an association between an exposure and an outcome after adjusting for or taking into account confounding. The method is used with a dichotomous outcome variable and a dichotomous risk factor. We stratify the data into two or more levels of the confounding factor (as we did in the example above). In essence, we create a series of two-by-two tables showing the association between the risk factor and outcome at two or more levels of the confounding factor, and we then compute a weighted average of the risk ratios or odds ratios across the strata</a:t>
            </a:r>
          </a:p>
          <a:p>
            <a:endParaRPr lang="en-US" sz="1600" dirty="0"/>
          </a:p>
        </p:txBody>
      </p:sp>
    </p:spTree>
    <p:extLst>
      <p:ext uri="{BB962C8B-B14F-4D97-AF65-F5344CB8AC3E}">
        <p14:creationId xmlns:p14="http://schemas.microsoft.com/office/powerpoint/2010/main" val="18289590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Random effects</a:t>
            </a:r>
          </a:p>
        </p:txBody>
      </p:sp>
      <p:sp>
        <p:nvSpPr>
          <p:cNvPr id="3" name="Content Placeholder 2"/>
          <p:cNvSpPr>
            <a:spLocks noGrp="1"/>
          </p:cNvSpPr>
          <p:nvPr>
            <p:ph idx="1"/>
          </p:nvPr>
        </p:nvSpPr>
        <p:spPr/>
        <p:txBody>
          <a:bodyPr>
            <a:normAutofit fontScale="92500"/>
          </a:bodyPr>
          <a:lstStyle/>
          <a:p>
            <a:pPr marL="0" indent="0">
              <a:buNone/>
            </a:pPr>
            <a:r>
              <a:rPr lang="el-GR" dirty="0"/>
              <a:t>Το μοντέλο </a:t>
            </a:r>
            <a:r>
              <a:rPr lang="en-US" dirty="0"/>
              <a:t>random effects </a:t>
            </a:r>
            <a:r>
              <a:rPr lang="el-GR" dirty="0"/>
              <a:t>δεν χρησιμοποιείται όσο το </a:t>
            </a:r>
            <a:r>
              <a:rPr lang="en-US" dirty="0"/>
              <a:t>fixed effects .</a:t>
            </a:r>
            <a:endParaRPr lang="el-GR" dirty="0"/>
          </a:p>
          <a:p>
            <a:pPr marL="0" indent="0">
              <a:buNone/>
            </a:pPr>
            <a:r>
              <a:rPr lang="el-GR" dirty="0"/>
              <a:t>Παρόλα αυτά το </a:t>
            </a:r>
            <a:r>
              <a:rPr lang="en-US" dirty="0"/>
              <a:t>random effect </a:t>
            </a:r>
            <a:r>
              <a:rPr lang="el-GR" dirty="0"/>
              <a:t>είναι πιο κατάλληλο όταν ο στόχος είναι να λάβει υπόψιν και το </a:t>
            </a:r>
            <a:r>
              <a:rPr lang="en-US" dirty="0"/>
              <a:t>generalizability of the observed association .</a:t>
            </a:r>
            <a:r>
              <a:rPr lang="el-GR" dirty="0"/>
              <a:t>Το πιο δημοφιλές </a:t>
            </a:r>
            <a:r>
              <a:rPr lang="en-US" dirty="0"/>
              <a:t>random effect model </a:t>
            </a:r>
            <a:r>
              <a:rPr lang="el-GR" dirty="0"/>
              <a:t>είναι το </a:t>
            </a:r>
            <a:r>
              <a:rPr lang="en-US" dirty="0" err="1"/>
              <a:t>DeSimonian</a:t>
            </a:r>
            <a:r>
              <a:rPr lang="en-US" dirty="0"/>
              <a:t> and Laird estimator </a:t>
            </a:r>
            <a:r>
              <a:rPr lang="el-GR" dirty="0"/>
              <a:t>,αλλά </a:t>
            </a:r>
            <a:r>
              <a:rPr lang="el-GR" dirty="0" err="1"/>
              <a:t>υπαρχούν</a:t>
            </a:r>
            <a:r>
              <a:rPr lang="el-GR" dirty="0"/>
              <a:t> και μοντέλα όπως το </a:t>
            </a:r>
            <a:r>
              <a:rPr lang="en-US" dirty="0" err="1"/>
              <a:t>Sidic-Jonkman</a:t>
            </a:r>
            <a:r>
              <a:rPr lang="en-US" dirty="0"/>
              <a:t> ,Hedges-</a:t>
            </a:r>
            <a:r>
              <a:rPr lang="en-US" dirty="0" err="1"/>
              <a:t>Vevea,Hunte</a:t>
            </a:r>
            <a:r>
              <a:rPr lang="en-US" dirty="0"/>
              <a:t>-Schmidt </a:t>
            </a:r>
            <a:r>
              <a:rPr lang="el-GR" dirty="0"/>
              <a:t>και </a:t>
            </a:r>
            <a:r>
              <a:rPr lang="en-US" dirty="0"/>
              <a:t>Schuster.</a:t>
            </a:r>
          </a:p>
          <a:p>
            <a:r>
              <a:rPr lang="en-US" sz="1700" b="1" dirty="0"/>
              <a:t>Random-effects (</a:t>
            </a:r>
            <a:r>
              <a:rPr lang="en-US" sz="1700" b="1" dirty="0" err="1"/>
              <a:t>DerSimonian</a:t>
            </a:r>
            <a:r>
              <a:rPr lang="en-US" sz="1700" b="1" dirty="0"/>
              <a:t> and Laird) method for meta-analysis</a:t>
            </a:r>
            <a:endParaRPr lang="en-US" sz="1700" dirty="0"/>
          </a:p>
          <a:p>
            <a:pPr marL="0" indent="0">
              <a:buNone/>
            </a:pPr>
            <a:r>
              <a:rPr lang="en-US" sz="1700" dirty="0"/>
              <a:t>A variation on the inverse-variance method is to incorporate an assumption that the different studies are estimating different, yet related, intervention effects. This produces a random-effects meta-analysis, and the simplest version is known as the </a:t>
            </a:r>
            <a:r>
              <a:rPr lang="en-US" sz="1700" dirty="0" err="1"/>
              <a:t>DerSimonian</a:t>
            </a:r>
            <a:r>
              <a:rPr lang="en-US" sz="1700" dirty="0"/>
              <a:t> and Laird method (</a:t>
            </a:r>
            <a:r>
              <a:rPr lang="en-US" sz="1700" dirty="0" err="1"/>
              <a:t>DerSimonian</a:t>
            </a:r>
            <a:r>
              <a:rPr lang="en-US" sz="1700" dirty="0"/>
              <a:t>)</a:t>
            </a:r>
          </a:p>
        </p:txBody>
      </p:sp>
    </p:spTree>
    <p:extLst>
      <p:ext uri="{BB962C8B-B14F-4D97-AF65-F5344CB8AC3E}">
        <p14:creationId xmlns:p14="http://schemas.microsoft.com/office/powerpoint/2010/main" val="12964214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Optimal weights</a:t>
            </a:r>
          </a:p>
        </p:txBody>
      </p:sp>
      <p:sp>
        <p:nvSpPr>
          <p:cNvPr id="3" name="Content Placeholder 2"/>
          <p:cNvSpPr>
            <a:spLocks noGrp="1"/>
          </p:cNvSpPr>
          <p:nvPr>
            <p:ph idx="1"/>
          </p:nvPr>
        </p:nvSpPr>
        <p:spPr/>
        <p:txBody>
          <a:bodyPr/>
          <a:lstStyle/>
          <a:p>
            <a:pPr marL="0" indent="0">
              <a:buNone/>
            </a:pPr>
            <a:r>
              <a:rPr lang="el-GR" dirty="0"/>
              <a:t>Το μοντέλο </a:t>
            </a:r>
            <a:r>
              <a:rPr lang="en-US" dirty="0"/>
              <a:t>optimal weights </a:t>
            </a:r>
            <a:r>
              <a:rPr lang="el-GR" dirty="0"/>
              <a:t>είναι το </a:t>
            </a:r>
            <a:r>
              <a:rPr lang="en-US" dirty="0"/>
              <a:t>inverse variance weighting . </a:t>
            </a:r>
            <a:r>
              <a:rPr lang="el-GR" dirty="0"/>
              <a:t>Οι ιδιότητες </a:t>
            </a:r>
            <a:r>
              <a:rPr lang="el-GR" dirty="0" err="1"/>
              <a:t>αυτου</a:t>
            </a:r>
            <a:r>
              <a:rPr lang="el-GR" dirty="0"/>
              <a:t> του μοντέλου είναι γνωστές για την αρχική αξιολόγηση και ανακάλυψη του </a:t>
            </a:r>
            <a:r>
              <a:rPr lang="en-US" dirty="0"/>
              <a:t>GWAS meta-analysis </a:t>
            </a:r>
            <a:endParaRPr lang="el-GR" dirty="0"/>
          </a:p>
        </p:txBody>
      </p:sp>
    </p:spTree>
    <p:extLst>
      <p:ext uri="{BB962C8B-B14F-4D97-AF65-F5344CB8AC3E}">
        <p14:creationId xmlns:p14="http://schemas.microsoft.com/office/powerpoint/2010/main" val="10388277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Bayesian meta-analysis </a:t>
            </a:r>
          </a:p>
        </p:txBody>
      </p:sp>
      <p:sp>
        <p:nvSpPr>
          <p:cNvPr id="3" name="Content Placeholder 2"/>
          <p:cNvSpPr>
            <a:spLocks noGrp="1"/>
          </p:cNvSpPr>
          <p:nvPr>
            <p:ph idx="1"/>
          </p:nvPr>
        </p:nvSpPr>
        <p:spPr/>
        <p:txBody>
          <a:bodyPr/>
          <a:lstStyle/>
          <a:p>
            <a:pPr marL="0" indent="0">
              <a:buNone/>
            </a:pPr>
            <a:r>
              <a:rPr lang="en-US" dirty="0"/>
              <a:t>H </a:t>
            </a:r>
            <a:r>
              <a:rPr lang="en-US" dirty="0" err="1"/>
              <a:t>bayesian</a:t>
            </a:r>
            <a:r>
              <a:rPr lang="en-US" dirty="0"/>
              <a:t> </a:t>
            </a:r>
            <a:r>
              <a:rPr lang="el-GR" dirty="0"/>
              <a:t>μέθοδος </a:t>
            </a:r>
            <a:r>
              <a:rPr lang="el-GR" dirty="0" err="1"/>
              <a:t>εχει</a:t>
            </a:r>
            <a:r>
              <a:rPr lang="el-GR" dirty="0"/>
              <a:t> αναπτυχθεί για να βρίσκει το καλύτερο ταίριασμα των διάφορων </a:t>
            </a:r>
            <a:r>
              <a:rPr lang="el-GR" dirty="0" err="1"/>
              <a:t>παραλλάγων</a:t>
            </a:r>
            <a:r>
              <a:rPr lang="el-GR" dirty="0"/>
              <a:t> από το </a:t>
            </a:r>
            <a:r>
              <a:rPr lang="en-US" dirty="0"/>
              <a:t>GWAS meta analysis </a:t>
            </a:r>
            <a:r>
              <a:rPr lang="el-GR" dirty="0"/>
              <a:t>και να χαρακτηρίζει την αρχιτεκτονική σύνθετων χαρακτηριστικών στα οποία </a:t>
            </a:r>
            <a:r>
              <a:rPr lang="el-GR" dirty="0" err="1"/>
              <a:t>υπαρχουν</a:t>
            </a:r>
            <a:r>
              <a:rPr lang="el-GR" dirty="0"/>
              <a:t> </a:t>
            </a:r>
            <a:r>
              <a:rPr lang="el-GR" dirty="0" err="1"/>
              <a:t>χιλιαδες</a:t>
            </a:r>
            <a:r>
              <a:rPr lang="el-GR" dirty="0"/>
              <a:t> </a:t>
            </a:r>
            <a:r>
              <a:rPr lang="en-US" dirty="0"/>
              <a:t>top SNPs.</a:t>
            </a:r>
          </a:p>
        </p:txBody>
      </p:sp>
    </p:spTree>
    <p:extLst>
      <p:ext uri="{BB962C8B-B14F-4D97-AF65-F5344CB8AC3E}">
        <p14:creationId xmlns:p14="http://schemas.microsoft.com/office/powerpoint/2010/main" val="670969123"/>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357</TotalTime>
  <Words>1597</Words>
  <Application>Microsoft Macintosh PowerPoint</Application>
  <PresentationFormat>Widescreen</PresentationFormat>
  <Paragraphs>116</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Cambria Math</vt:lpstr>
      <vt:lpstr>DiverdaSansCom</vt:lpstr>
      <vt:lpstr>Garamond</vt:lpstr>
      <vt:lpstr>Wingdings</vt:lpstr>
      <vt:lpstr>Organic</vt:lpstr>
      <vt:lpstr>Meta-analysis methods</vt:lpstr>
      <vt:lpstr>What is meta-analysis?</vt:lpstr>
      <vt:lpstr> Models for Data Synthesis</vt:lpstr>
      <vt:lpstr>P values</vt:lpstr>
      <vt:lpstr>Ζ scores </vt:lpstr>
      <vt:lpstr>Fixed Effects</vt:lpstr>
      <vt:lpstr>Random effects</vt:lpstr>
      <vt:lpstr>Optimal weights</vt:lpstr>
      <vt:lpstr>Bayesian meta-analysis </vt:lpstr>
      <vt:lpstr>Q values</vt:lpstr>
      <vt:lpstr>Fisher’s method</vt:lpstr>
      <vt:lpstr>Heterogeneity  </vt:lpstr>
      <vt:lpstr>PowerPoint Presentation</vt:lpstr>
      <vt:lpstr>Dealing with heterogeneity  </vt:lpstr>
      <vt:lpstr>Dealing with heterogeneity  </vt:lpstr>
      <vt:lpstr>Dealing with heterogeneity  </vt:lpstr>
      <vt:lpstr>Μετρικές ανομοιογένειας</vt:lpstr>
      <vt:lpstr>Data Storage</vt:lpstr>
      <vt:lpstr>Meta-analyses of meta-analyses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Meta-analysis methods</dc:title>
  <dc:creator>George Salteris</dc:creator>
  <cp:lastModifiedBy>George Salteris</cp:lastModifiedBy>
  <cp:revision>23</cp:revision>
  <dcterms:created xsi:type="dcterms:W3CDTF">2016-12-19T17:51:51Z</dcterms:created>
  <dcterms:modified xsi:type="dcterms:W3CDTF">2019-03-12T21:55:32Z</dcterms:modified>
</cp:coreProperties>
</file>

<file path=docProps/thumbnail.jpeg>
</file>